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9" r:id="rId22"/>
    <p:sldId id="279" r:id="rId23"/>
    <p:sldId id="260" r:id="rId24"/>
    <p:sldId id="280" r:id="rId25"/>
    <p:sldId id="281" r:id="rId26"/>
    <p:sldId id="282" r:id="rId27"/>
    <p:sldId id="283" r:id="rId28"/>
    <p:sldId id="285" r:id="rId29"/>
    <p:sldId id="288" r:id="rId30"/>
    <p:sldId id="284" r:id="rId31"/>
    <p:sldId id="287" r:id="rId32"/>
    <p:sldId id="289" r:id="rId33"/>
    <p:sldId id="290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878" y="-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F8EC57-285A-490E-A120-C39E60055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9741C1A-A4E1-4A82-B7BA-9C2153C95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33BC38-9753-4839-83EA-5F36DB2B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1EBD1D8-DAEF-4021-B8A6-9828A482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4E692B-F538-4E24-B092-A13D675F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29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4A95DC-F7C7-40DC-979B-90E2F068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3C39C4C-004C-4B27-ABCA-07D33DF0D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17C3FA-4B41-40D5-9A3F-7F7710EA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7123F1-488E-4342-BADD-5376B43B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EE1245-43A9-4B92-BECE-CE9374CD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8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291EA62-A527-491A-8883-A2A62B42E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1797464-BE6C-4A54-BDDC-B0B04AB3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DD8B91-E847-420F-884E-0AB54577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8A657A-7B7B-426C-92DA-8668AA40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2D29F2-D8C5-4714-BD37-6F07D913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35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3D9A3E-088C-4E20-9653-81B4D019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621FAE-5221-4C69-B18D-B843D500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D09E72-0DB1-476A-A372-EBC3AF6C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3E590-55ED-462A-BF7A-ED438D4E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FEFAB02-4B7A-4D1B-B9CF-4407E163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3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36B61F-59F7-44CF-9C0C-9EB5B2D1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2358CA6-4778-49D2-AE46-DD98756EA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E0B90F-FEA7-40D6-96D5-A3238DE5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9E592-F597-4C6D-9B10-490565DDF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100C3D5-71D3-4960-A956-2ED983B3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30B309-40FE-4296-AD10-DD6D53D1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D00F83-D925-44C6-BFF6-27EF1E2D2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2B01062-328E-4E66-B274-C02EA1058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5DB99B-4FAB-450D-820E-1D72B999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C8E7BC5-48BF-48D9-A37D-02C41770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62DED4A-2A3E-4D29-9CF8-CD197864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DCAE03-2E7F-4759-A5B9-9DCAFB9F4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874DB50-69B2-4D7A-BD7C-46CCD1915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02054F7-F421-42C3-AF20-D28870E60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5A83581-12CA-4F21-A6A3-FD85B8837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ACA3957-3357-4A50-B154-ABD88F8BE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16FEF98-FF91-434A-8A6A-1D371B457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B3AFD29-7BD1-461E-87F1-6D7AB5C5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8312645-3462-4F14-8943-800107B2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6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8BBC49-0FE6-4BD6-9887-51EEDAFF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1FCF973-8C32-4F08-8427-C8D91A10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1824D4B-1E6C-4667-864A-7FD5D856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01B4381-3487-437B-9F92-2F235196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1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4220189-0FB0-4C5F-8B26-D19F3FCE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53D3D4A-E456-4E15-A933-C036B7EE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B6C8593-31EE-4963-A9F8-8AB4C302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4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AE0E49-89A6-4271-AEDD-6553D3D57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5FE6F5-E643-417F-A36E-1EADFD2B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FEB8778-1491-4DCD-8A4A-5DA3A5A85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3B69336-EEAE-45B7-9752-5C8796D4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85B2B53-226A-4E74-8316-D26E0387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2F31FE-3D16-4528-A359-9674BE6F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26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7D4E4D-E830-4924-AF93-2C647100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AFAED33-4673-4279-9921-2E118DCA1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00CC555-6A6D-4056-A072-1A050D1A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6677A09-A3C3-4F36-B486-77E69314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6A3E40A-E51A-498C-8ACE-449F1136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528A397-AFBA-41D4-B750-9F0E287C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7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5DA8B7-12F9-4CEA-851D-D6542FDB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0715228-C683-4DCA-9166-132FD7FBC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ED88025-6D11-4155-ADC4-ACC23C0B5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CD57F-3B54-40CE-8079-3A7CC5B4909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D6DAD4-04CE-4662-99AC-3B9EE6879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B29118A-19D1-42F4-BB72-271EE534E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657D-11C5-4149-A3A0-AC7EFEF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8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1CDF855-F82F-42B3-BA3E-20D30D0DAA58}"/>
              </a:ext>
            </a:extLst>
          </p:cNvPr>
          <p:cNvSpPr txBox="1"/>
          <p:nvPr/>
        </p:nvSpPr>
        <p:spPr>
          <a:xfrm>
            <a:off x="2443315" y="1340528"/>
            <a:ext cx="7101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СЕМИНАР-ПРАКТИКУМ ДЛЯ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</a:t>
            </a:r>
          </a:p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МДОБУ «Детский сад № 2»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«Содержательный раздел ФОП ДО»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89B21D4-7409-4CEA-88EE-E0DF947CAA61}"/>
              </a:ext>
            </a:extLst>
          </p:cNvPr>
          <p:cNvSpPr txBox="1"/>
          <p:nvPr/>
        </p:nvSpPr>
        <p:spPr>
          <a:xfrm>
            <a:off x="7236637" y="5792680"/>
            <a:ext cx="4616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МДОБУ «Детский сад № 2» 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г.Минусинск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Ускова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Н.И.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1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9578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C3FCD2-3A92-4D88-90D9-E519C7BF6701}"/>
              </a:ext>
            </a:extLst>
          </p:cNvPr>
          <p:cNvSpPr/>
          <p:nvPr/>
        </p:nvSpPr>
        <p:spPr>
          <a:xfrm>
            <a:off x="2105186" y="327505"/>
            <a:ext cx="7981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«Познавательное развитие»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DAE6035-E4B4-4404-9989-1346FAF2D5B4}"/>
              </a:ext>
            </a:extLst>
          </p:cNvPr>
          <p:cNvSpPr/>
          <p:nvPr/>
        </p:nvSpPr>
        <p:spPr>
          <a:xfrm>
            <a:off x="2278251" y="1340271"/>
            <a:ext cx="834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к ценностям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«Человек», «Семья», «Родина», «Природа»,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8695259-E303-4317-A9A2-249795B9F76E}"/>
              </a:ext>
            </a:extLst>
          </p:cNvPr>
          <p:cNvSpPr/>
          <p:nvPr/>
        </p:nvSpPr>
        <p:spPr>
          <a:xfrm>
            <a:off x="1263112" y="2045260"/>
            <a:ext cx="101617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отношение к знанию как ценности, формировать понимание значения образования для человека, общества, страны;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отечественным традициям и праздникам, истории и достижениям родной страны, культурному наследию народов России;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уважение к людям – представителям разных народов России независимо от их этнической принадлежности;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к государственным символам страны: флагу, гербу, гимну;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бережное и ответственное отношение к природе родного края, родной страны, формировать первый опыт действий по сохранению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144801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7739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3435458" y="241821"/>
            <a:ext cx="764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«Речевое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1999281" y="1510045"/>
            <a:ext cx="90820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                - Формирование словаря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- Звуковая культура речи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- Грамматический строй речи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- Связная речь      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- Формирование словаря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4 лет до 5 лет                - Звуковая культура речи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5 лет до 6 лет                - Грамматический строй речи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лет до 7 лет                - Связная речь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- Подготовка детей к обучению грамоте</a:t>
            </a: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="" xmlns:a16="http://schemas.microsoft.com/office/drawing/2014/main" id="{7CA0805C-8A0B-4574-9612-932A0E5A7160}"/>
              </a:ext>
            </a:extLst>
          </p:cNvPr>
          <p:cNvSpPr/>
          <p:nvPr/>
        </p:nvSpPr>
        <p:spPr>
          <a:xfrm>
            <a:off x="3797086" y="3429000"/>
            <a:ext cx="356460" cy="126612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="" xmlns:a16="http://schemas.microsoft.com/office/drawing/2014/main" id="{560DC8D3-493D-4EB3-A86F-C4394C4FE777}"/>
              </a:ext>
            </a:extLst>
          </p:cNvPr>
          <p:cNvSpPr/>
          <p:nvPr/>
        </p:nvSpPr>
        <p:spPr>
          <a:xfrm>
            <a:off x="3797086" y="2090354"/>
            <a:ext cx="356460" cy="100930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5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C3FCD2-3A92-4D88-90D9-E519C7BF6701}"/>
              </a:ext>
            </a:extLst>
          </p:cNvPr>
          <p:cNvSpPr/>
          <p:nvPr/>
        </p:nvSpPr>
        <p:spPr>
          <a:xfrm>
            <a:off x="2105186" y="327505"/>
            <a:ext cx="7981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«Речевое развитие»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DAE6035-E4B4-4404-9989-1346FAF2D5B4}"/>
              </a:ext>
            </a:extLst>
          </p:cNvPr>
          <p:cNvSpPr/>
          <p:nvPr/>
        </p:nvSpPr>
        <p:spPr>
          <a:xfrm>
            <a:off x="3084163" y="2657628"/>
            <a:ext cx="834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к ценностям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«Культура» и «Красота»,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33E1385-3EC0-4170-B5DB-863ECE08A7D9}"/>
              </a:ext>
            </a:extLst>
          </p:cNvPr>
          <p:cNvSpPr txBox="1"/>
          <p:nvPr/>
        </p:nvSpPr>
        <p:spPr>
          <a:xfrm>
            <a:off x="1112157" y="1421838"/>
            <a:ext cx="942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ВАЖНО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085BFDB-BE00-41AC-AA70-DA4E4DE4C86A}"/>
              </a:ext>
            </a:extLst>
          </p:cNvPr>
          <p:cNvSpPr txBox="1"/>
          <p:nvPr/>
        </p:nvSpPr>
        <p:spPr>
          <a:xfrm>
            <a:off x="2277880" y="1421838"/>
            <a:ext cx="7808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задач педагога в области речевого развития – формировать у детей от 2 до 7 лет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художественной литературе.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1F8DDBF-6B65-4519-9A74-DA0676A50F58}"/>
              </a:ext>
            </a:extLst>
          </p:cNvPr>
          <p:cNvSpPr/>
          <p:nvPr/>
        </p:nvSpPr>
        <p:spPr>
          <a:xfrm>
            <a:off x="1850384" y="3340802"/>
            <a:ext cx="86639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разным формам речевого этикета, которые отражают принятые в обществе правила и нормы культурного поведения;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отношение к родному языку как ценности, умение чувствовать красоту языка, стремление говорить красиво: на правильном, богатом, образном язык</a:t>
            </a:r>
          </a:p>
        </p:txBody>
      </p:sp>
    </p:spTree>
    <p:extLst>
      <p:ext uri="{BB962C8B-B14F-4D97-AF65-F5344CB8AC3E}">
        <p14:creationId xmlns:p14="http://schemas.microsoft.com/office/powerpoint/2010/main" val="131319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2107769" y="202045"/>
            <a:ext cx="8803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«Художественно-эстетическое развитие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945397" y="908336"/>
            <a:ext cx="1075582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                     - Приобщение к искусству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Изобразительная деятельность: рисование и лепка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Конструктивная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Музыкальная деятельность: слушание, пение, музыкально-ритмические движения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Театрализованная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Культурно-досуговая деятельность             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     - Приобщение к искусству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Изобразительная деятельность: рисование, лепка, аппликация, народное декоративно-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прикладное искусство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Конструктивная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 Музыкальная деятельность: слушание, пение, песенное творчество, музыкально-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ритмические движения, игра на детских музыкальных инструментах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Театрализованная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Культурно-досуговая деятельность    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="" xmlns:a16="http://schemas.microsoft.com/office/drawing/2014/main" id="{7CA0805C-8A0B-4574-9612-932A0E5A7160}"/>
              </a:ext>
            </a:extLst>
          </p:cNvPr>
          <p:cNvSpPr/>
          <p:nvPr/>
        </p:nvSpPr>
        <p:spPr>
          <a:xfrm>
            <a:off x="2762573" y="3264763"/>
            <a:ext cx="368084" cy="208250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="" xmlns:a16="http://schemas.microsoft.com/office/drawing/2014/main" id="{560DC8D3-493D-4EB3-A86F-C4394C4FE777}"/>
              </a:ext>
            </a:extLst>
          </p:cNvPr>
          <p:cNvSpPr/>
          <p:nvPr/>
        </p:nvSpPr>
        <p:spPr>
          <a:xfrm>
            <a:off x="2750950" y="1510731"/>
            <a:ext cx="379707" cy="144944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0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7739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2278251" y="241821"/>
            <a:ext cx="8803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«Художественно-эстетическое развитие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681925" y="908336"/>
            <a:ext cx="1111228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4 лет до 5 лет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искусству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 Изобразительная деятельность: рисование, лепка, аппликация, народное декоративно-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прикладное искусство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Конструктивная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Музыкальная деятельность: слушание, пение, песенное творчество, музыкально-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ритмические движения, игра на детских музыкальных инструментах, развитие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танцевально-игрового творчества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Театрализованная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Культурно-досуговая деятельность    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5 лет до 6 лет                     - Приобщение к искусству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 Изобразительная деятельность: предметное, сюжетное, декоративное рисование;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лепка, в том числе декоративная; аппликация, прикладное творчество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Конструктивная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Музыкальная деятельность: слушание, пение, песенное творчество, музыкально-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ритмические движения, игра на детских музыкальных инструментах, музыкально -игровое 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танцевальное творчество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Театрализованная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Культурно-досуговая деятельность</a:t>
            </a: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="" xmlns:a16="http://schemas.microsoft.com/office/drawing/2014/main" id="{7CA0805C-8A0B-4574-9612-932A0E5A7160}"/>
              </a:ext>
            </a:extLst>
          </p:cNvPr>
          <p:cNvSpPr/>
          <p:nvPr/>
        </p:nvSpPr>
        <p:spPr>
          <a:xfrm>
            <a:off x="2750949" y="3905573"/>
            <a:ext cx="356461" cy="232729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="" xmlns:a16="http://schemas.microsoft.com/office/drawing/2014/main" id="{560DC8D3-493D-4EB3-A86F-C4394C4FE777}"/>
              </a:ext>
            </a:extLst>
          </p:cNvPr>
          <p:cNvSpPr/>
          <p:nvPr/>
        </p:nvSpPr>
        <p:spPr>
          <a:xfrm>
            <a:off x="2750950" y="1510731"/>
            <a:ext cx="356461" cy="217786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15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7739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2278251" y="241821"/>
            <a:ext cx="8803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«Художественно-эстетическое развитие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1100379" y="1621258"/>
            <a:ext cx="1049235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лет до 7 лет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искусству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 Изобразительная деятельность: предметное, сюжетное, декоративное рисование;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лепка, в том числе декоративная; аппликация, прикладное творчество, народное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декоративно-прикладное искусство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Конструктивная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Музыкальная деятельность: слушание, пение, песенное творчество, музыкально-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ритмические движения, игра на детских музыкальных инструментах, музыкально-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игровое и танцевальное творчество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Театрализованная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- Культурно-досуговая деятельность    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="" xmlns:a16="http://schemas.microsoft.com/office/drawing/2014/main" id="{560DC8D3-493D-4EB3-A86F-C4394C4FE777}"/>
              </a:ext>
            </a:extLst>
          </p:cNvPr>
          <p:cNvSpPr/>
          <p:nvPr/>
        </p:nvSpPr>
        <p:spPr>
          <a:xfrm>
            <a:off x="2929180" y="2209706"/>
            <a:ext cx="302217" cy="256377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C3FCD2-3A92-4D88-90D9-E519C7BF6701}"/>
              </a:ext>
            </a:extLst>
          </p:cNvPr>
          <p:cNvSpPr/>
          <p:nvPr/>
        </p:nvSpPr>
        <p:spPr>
          <a:xfrm>
            <a:off x="2105186" y="327505"/>
            <a:ext cx="7981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«Художественно-эстетическое развитие»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DAE6035-E4B4-4404-9989-1346FAF2D5B4}"/>
              </a:ext>
            </a:extLst>
          </p:cNvPr>
          <p:cNvSpPr/>
          <p:nvPr/>
        </p:nvSpPr>
        <p:spPr>
          <a:xfrm>
            <a:off x="2278251" y="1340271"/>
            <a:ext cx="834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к ценностям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 и «Красота»,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053DB22-A25D-4448-BB89-9D1EEC31302A}"/>
              </a:ext>
            </a:extLst>
          </p:cNvPr>
          <p:cNvSpPr/>
          <p:nvPr/>
        </p:nvSpPr>
        <p:spPr>
          <a:xfrm>
            <a:off x="1263112" y="1868208"/>
            <a:ext cx="101617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эстетические чувства: удивление, радость, восхищение к различным объектам и явлениям окружающего природного, бытового, социального мира, к произведениям разных видов, жанров и стилей искусства в соответствии с возрастными особенностями;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традициям и великому культурному наследию российского народа, шедеврам мировой художественной культуры;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эстетическое, эмоционально-ценностное отношение к окружающему миру для гармонизации внешнего и внутреннего мира ребенка;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раскрытия детьми базовых ценностей и их проживания в разных видах художественно-творческой деятельности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выявления, развития и реализации творческого потенциала каждого ребенка с учетом его индивидуальности, поддерживать его готовность к творческой самореализации и сотворчеству с другими детьми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целостную картину мира на основе интеграции интеллектуального и эмоционально-образного способов его освоения детьми; </a:t>
            </a:r>
          </a:p>
        </p:txBody>
      </p:sp>
    </p:spTree>
    <p:extLst>
      <p:ext uri="{BB962C8B-B14F-4D97-AF65-F5344CB8AC3E}">
        <p14:creationId xmlns:p14="http://schemas.microsoft.com/office/powerpoint/2010/main" val="3864213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7498" cy="709982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3264977" y="241821"/>
            <a:ext cx="764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1363851" y="1123628"/>
            <a:ext cx="1012039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                - Основная гимнастика: основные движения, общеразвивающие упражнения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Формирование основ здорового образа жизни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- Основная гимнастика: основные движения, общеразвивающие и строевые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упражнения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Подвижные игры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Спортивные упражнения: катание на санках, ходьба на лыжах, катание на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трехколесном велосипеде, плавание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Формирование основ здорового образа жизни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 Активный отдых: физкультурные досуги (подвижные игры и игровые упражнения,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игры-забавы, аттракционы, хороводы, игры с пением, музыкально-ритмические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упражнения), дни здоровья (подвижные игры на свежем воздухе, физкультурный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досуг, спортивные упражнения, прогулка-экскурсия за пределы участка ДОО)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="" xmlns:a16="http://schemas.microsoft.com/office/drawing/2014/main" id="{7CA0805C-8A0B-4574-9612-932A0E5A7160}"/>
              </a:ext>
            </a:extLst>
          </p:cNvPr>
          <p:cNvSpPr/>
          <p:nvPr/>
        </p:nvSpPr>
        <p:spPr>
          <a:xfrm>
            <a:off x="3182318" y="1778793"/>
            <a:ext cx="284135" cy="68695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="" xmlns:a16="http://schemas.microsoft.com/office/drawing/2014/main" id="{D34A6F2A-2BD3-41C1-A9F4-BE3D7F956091}"/>
              </a:ext>
            </a:extLst>
          </p:cNvPr>
          <p:cNvSpPr/>
          <p:nvPr/>
        </p:nvSpPr>
        <p:spPr>
          <a:xfrm>
            <a:off x="3182317" y="2734460"/>
            <a:ext cx="284135" cy="242932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3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7498" cy="709982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3264977" y="241821"/>
            <a:ext cx="764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495946" y="736171"/>
            <a:ext cx="1169605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 лет до 5 лет    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гимнастика: основные движения, общеразвивающие упражнения, ритмическая  гимнастика и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строевые упражнения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Подвижные игры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Спортивные упражнения: катание на санках, катание на трехколесном и двухколесном велосипеде,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самокате, ходьба на лыжах, плавание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Формирование основ здорового образа жизни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Активный отдых: физкультурные праздники и досуги (подвижные игры, игры с элементами соревнования,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аттракционы, музыкально-ритмические и танцевальные упражнения), дни здоровья (физкультурно-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оздоровительные мероприятия, прогулки, игры на свежем воздухе</a:t>
            </a:r>
          </a:p>
          <a:p>
            <a:pPr lv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5 лет до 6 лет             - Основная гимнастика: основные движения, общеразвивающие упражнения, ритмическая гимнастика и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строевые упражнения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Подвижные игры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Спортивные игры: городки, элементы баскетбола, бадминтон, элементы футбола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Спортивные упражнения: катание на санках, ходьба на лыжах, катание на двухколесном велосипеде,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самокате, плавание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Формирование основ здорового образа жизни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- Активный отдых: физкультурные праздники (ранее освоенные движения, в том числе спортивные и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гимнастические упражнения, подвижные и спортивные игры) и досуги (подвижные игры, игры-эстафеты,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музыкально-ритмические упражнения, творческие задания), дни здоровья (оздоровительные мероприятия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и туристские прогулки), туристские прогулки и экскурсии       </a:t>
            </a: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="" xmlns:a16="http://schemas.microsoft.com/office/drawing/2014/main" id="{D34A6F2A-2BD3-41C1-A9F4-BE3D7F956091}"/>
              </a:ext>
            </a:extLst>
          </p:cNvPr>
          <p:cNvSpPr/>
          <p:nvPr/>
        </p:nvSpPr>
        <p:spPr>
          <a:xfrm>
            <a:off x="2267920" y="1393818"/>
            <a:ext cx="284135" cy="242932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Правая фигурная скобка 8">
            <a:extLst>
              <a:ext uri="{FF2B5EF4-FFF2-40B4-BE49-F238E27FC236}">
                <a16:creationId xmlns="" xmlns:a16="http://schemas.microsoft.com/office/drawing/2014/main" id="{91F72ADF-E7F7-4D22-BC55-81CDFE266669}"/>
              </a:ext>
            </a:extLst>
          </p:cNvPr>
          <p:cNvSpPr/>
          <p:nvPr/>
        </p:nvSpPr>
        <p:spPr>
          <a:xfrm>
            <a:off x="2278253" y="3890881"/>
            <a:ext cx="284135" cy="263390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90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7498" cy="709982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3264977" y="241821"/>
            <a:ext cx="764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247973" y="1124532"/>
            <a:ext cx="116960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6 лет до 7 лет         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гимнастика: основные движения, общеразвивающие упражнения, ритмическая  гимнастика и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строевые упражнения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Подвижные игры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Спортивные игры: городки, элементы баскетбола, элементы футбола, элементы хоккея (без коньков – на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снегу, на траве), бадминтон, элементы настольного тенниса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Спортивные упражнения: катание на санках, ходьба на лыжах, катание на коньках, катание на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двухколесном велосипеде, самокате, плавание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Формирование основ здорового образа жизни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- Активный отдых: физкультурные праздники (сезонные спортивные упражнения, элементы соревнования,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с включением игр-эстафет, спортивных игр, на базе ранее освоенных физических упражнений) и досуги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(подвижные игры, в том числе, игры народов России, игры-эстафеты, музыкально-ритмические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упражнения, импровизация, танцевальные упражнения, творческие задания), дни здоровья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(оздоровительные мероприятия, в том числе физкультурные досуги, и туристские прогулки),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туристские прогулки и экскурсии</a:t>
            </a: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="" xmlns:a16="http://schemas.microsoft.com/office/drawing/2014/main" id="{D34A6F2A-2BD3-41C1-A9F4-BE3D7F956091}"/>
              </a:ext>
            </a:extLst>
          </p:cNvPr>
          <p:cNvSpPr/>
          <p:nvPr/>
        </p:nvSpPr>
        <p:spPr>
          <a:xfrm>
            <a:off x="1973452" y="1754668"/>
            <a:ext cx="320297" cy="334866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2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6461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601178B-3F3A-4643-ACAA-72A6082FE385}"/>
              </a:ext>
            </a:extLst>
          </p:cNvPr>
          <p:cNvSpPr/>
          <p:nvPr/>
        </p:nvSpPr>
        <p:spPr>
          <a:xfrm>
            <a:off x="1477505" y="629550"/>
            <a:ext cx="9236990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Bef>
                <a:spcPts val="675"/>
              </a:spcBef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проведения практикума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6F1BC34-0341-4043-9F9F-48BD0A7903C6}"/>
              </a:ext>
            </a:extLst>
          </p:cNvPr>
          <p:cNvSpPr txBox="1"/>
          <p:nvPr/>
        </p:nvSpPr>
        <p:spPr>
          <a:xfrm>
            <a:off x="1890794" y="1920022"/>
            <a:ext cx="9536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1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содержательного раздела Федеральной  образовательной программы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дошкольного образования.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2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возрастных периодов и содержание образовательной деятельности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по образовательным областям.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Культурные практики и занятия. Отличия.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 и направления Федеральной рабочей программы воспитания.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тест.</a:t>
            </a:r>
          </a:p>
        </p:txBody>
      </p:sp>
    </p:spTree>
    <p:extLst>
      <p:ext uri="{BB962C8B-B14F-4D97-AF65-F5344CB8AC3E}">
        <p14:creationId xmlns:p14="http://schemas.microsoft.com/office/powerpoint/2010/main" val="2641656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C3FCD2-3A92-4D88-90D9-E519C7BF6701}"/>
              </a:ext>
            </a:extLst>
          </p:cNvPr>
          <p:cNvSpPr/>
          <p:nvPr/>
        </p:nvSpPr>
        <p:spPr>
          <a:xfrm>
            <a:off x="2105186" y="327505"/>
            <a:ext cx="7981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«Физическое развитие»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DAE6035-E4B4-4404-9989-1346FAF2D5B4}"/>
              </a:ext>
            </a:extLst>
          </p:cNvPr>
          <p:cNvSpPr/>
          <p:nvPr/>
        </p:nvSpPr>
        <p:spPr>
          <a:xfrm>
            <a:off x="3440624" y="1499598"/>
            <a:ext cx="834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к ценностям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«Жизнь», «Здоровье»,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26D1073-8140-4FF0-9E35-3EDE27519556}"/>
              </a:ext>
            </a:extLst>
          </p:cNvPr>
          <p:cNvSpPr/>
          <p:nvPr/>
        </p:nvSpPr>
        <p:spPr>
          <a:xfrm>
            <a:off x="1171414" y="2146649"/>
            <a:ext cx="103451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осознанное отношение к жизни как основоположной ценности и здоровью как совокупности физического, духовного и социального благополучия человека;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возрастосообразные представления и знания в области физической культуры, здоровья и безопасного образа жизни;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эмоционально-ценностное отношение к здоровому образу жизни, физическим упражнениям, подвижным играм, закаливанию организма, гигиеническим нормам и правилам;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активность, самостоятельность, самоуважение, коммуникабельность, уверенность и другие личностные качества;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ценностям, нормам и знаниям физической культуры в целях физического развития и саморазвития детей;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основные гигиенические навыки, представления о здоровом образе жизни</a:t>
            </a:r>
          </a:p>
        </p:txBody>
      </p:sp>
    </p:spTree>
    <p:extLst>
      <p:ext uri="{BB962C8B-B14F-4D97-AF65-F5344CB8AC3E}">
        <p14:creationId xmlns:p14="http://schemas.microsoft.com/office/powerpoint/2010/main" val="3229445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601178B-3F3A-4643-ACAA-72A6082FE385}"/>
              </a:ext>
            </a:extLst>
          </p:cNvPr>
          <p:cNvSpPr/>
          <p:nvPr/>
        </p:nvSpPr>
        <p:spPr>
          <a:xfrm>
            <a:off x="1477505" y="464949"/>
            <a:ext cx="9236990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Bef>
                <a:spcPts val="675"/>
              </a:spcBef>
              <a:spcAft>
                <a:spcPts val="800"/>
              </a:spcAft>
            </a:pPr>
            <a:r>
              <a:rPr lang="ru-RU" sz="2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 </a:t>
            </a:r>
            <a:r>
              <a:rPr lang="ru-RU" sz="2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Культурные практики и занятия. Отличия.</a:t>
            </a:r>
            <a:endParaRPr lang="ru-RU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42F248C-FC8E-4D2A-AE90-26C5812BA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057" y="4698755"/>
            <a:ext cx="7191213" cy="7597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A769B96-6CC2-4E95-A9D8-1F30B8AD64A3}"/>
              </a:ext>
            </a:extLst>
          </p:cNvPr>
          <p:cNvSpPr txBox="1"/>
          <p:nvPr/>
        </p:nvSpPr>
        <p:spPr>
          <a:xfrm>
            <a:off x="1038387" y="1301507"/>
            <a:ext cx="94384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рассматривается: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дело, занимательное и интересное детям, развивающее их;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деятельность, направленная на освоение детьми одной или нескольких образовательных областей, или их интеграцию с использованием разнообразных форм и методов работы, выбор которых осуществляется педагогом самостоятельно.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122C218-090D-4E59-BC17-C4752EB25C42}"/>
              </a:ext>
            </a:extLst>
          </p:cNvPr>
          <p:cNvSpPr txBox="1"/>
          <p:nvPr/>
        </p:nvSpPr>
        <p:spPr>
          <a:xfrm>
            <a:off x="1886584" y="2833542"/>
            <a:ext cx="9236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является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организации обучения, наряду с экскурсиями, дидактическими играми,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играми-путешествиями и другими.</a:t>
            </a:r>
          </a:p>
          <a:p>
            <a:r>
              <a:rPr lang="ru-RU" sz="1600" dirty="0"/>
              <a:t>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может проводиться в виде образовательных ситуаций, тематических событий, проектной деятельности, проблемно-обучающих ситуаций, интегрирующих содержание образовательных областей, творческих и исследовательских проектов и т.д.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9168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912354B-9D41-4E59-ACF4-E3E1F15F612F}"/>
              </a:ext>
            </a:extLst>
          </p:cNvPr>
          <p:cNvSpPr txBox="1"/>
          <p:nvPr/>
        </p:nvSpPr>
        <p:spPr>
          <a:xfrm>
            <a:off x="1442192" y="730522"/>
            <a:ext cx="9050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 культурным практикам относят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игровую, продуктивную, познавательно-исследовательскую, коммуникативную практики, чтение художественной литературы.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4D5621F-6C55-47CD-BF52-2CDA26CF9782}"/>
              </a:ext>
            </a:extLst>
          </p:cNvPr>
          <p:cNvSpPr txBox="1"/>
          <p:nvPr/>
        </p:nvSpPr>
        <p:spPr>
          <a:xfrm>
            <a:off x="958215" y="1859340"/>
            <a:ext cx="103090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Культурные практики предоставляют ребёнку возможность проявить свою субъективность с разных сторон, что,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очередь, способствует становлению разных видов детских инициатив: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игровой практике ребёнок проявляет себя как творческий субъект (творческая инициатива);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продуктивной – созидающий и волевой субъект (инициатива целеполагания);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познавательно-исследовательской практике – как субъект исследования (познавательная инициатива);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коммуникативной практике – как партнёр по взаимодействию и собеседник (коммуникативная инициатива);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дополняет развивающие возможности других культурных практик детей дошкольного возраста (игровой, познавательно-исследовательской, продуктивной деятельности).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2C0E9F-83D3-4AC4-86D1-F710A29E7954}"/>
              </a:ext>
            </a:extLst>
          </p:cNvPr>
          <p:cNvSpPr txBox="1"/>
          <p:nvPr/>
        </p:nvSpPr>
        <p:spPr>
          <a:xfrm>
            <a:off x="958215" y="4312503"/>
            <a:ext cx="10154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процессе культурных практик педагог создает атмосферу свободы выбора, творческого обмена и самовыражения, сотрудничества взрослого и детей.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Организация культурных практик предполагает подгрупповой способ объединения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611919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467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5C6A70A-5B25-44BF-94D8-8A94DE529BBC}"/>
              </a:ext>
            </a:extLst>
          </p:cNvPr>
          <p:cNvSpPr txBox="1"/>
          <p:nvPr/>
        </p:nvSpPr>
        <p:spPr>
          <a:xfrm>
            <a:off x="1332855" y="340963"/>
            <a:ext cx="9872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 и направления Федеральной рабочей программы воспитания.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8E1FEF6-6942-4A25-B124-508EA624E10A}"/>
              </a:ext>
            </a:extLst>
          </p:cNvPr>
          <p:cNvSpPr txBox="1"/>
          <p:nvPr/>
        </p:nvSpPr>
        <p:spPr>
          <a:xfrm>
            <a:off x="1332855" y="1193368"/>
            <a:ext cx="987242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воспитания в ДОО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>
              <a:spcAft>
                <a:spcPts val="6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00297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4947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6272D3C-0208-4902-8A52-6FEB028169E0}"/>
              </a:ext>
            </a:extLst>
          </p:cNvPr>
          <p:cNvSpPr txBox="1"/>
          <p:nvPr/>
        </p:nvSpPr>
        <p:spPr>
          <a:xfrm>
            <a:off x="929898" y="1094718"/>
            <a:ext cx="109418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задачи воспитания в ДОО: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личности, основанному на принятых в обществе представлениях о добре и зле, должном и недопустимом;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и реализации личностного потенциала ребёнка, его готовности к творческому самовыражению и саморазвитию, самовоспитанию;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общностей.</a:t>
            </a:r>
          </a:p>
        </p:txBody>
      </p:sp>
    </p:spTree>
    <p:extLst>
      <p:ext uri="{BB962C8B-B14F-4D97-AF65-F5344CB8AC3E}">
        <p14:creationId xmlns:p14="http://schemas.microsoft.com/office/powerpoint/2010/main" val="2311965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467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C12548-86E2-4049-B5CE-41415E50D994}"/>
              </a:ext>
            </a:extLst>
          </p:cNvPr>
          <p:cNvSpPr txBox="1"/>
          <p:nvPr/>
        </p:nvSpPr>
        <p:spPr>
          <a:xfrm>
            <a:off x="1051690" y="573438"/>
            <a:ext cx="100886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воспитания: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содействовать формированию у ребёнка личностной позиции наследника традиций и культуры, защитника Отечества и творца (созидателя), ответственного за будущее своей страны.</a:t>
            </a:r>
          </a:p>
          <a:p>
            <a:pPr marL="342900" indent="-342900">
              <a:buFont typeface="+mj-lt"/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формирование способности к духовному развитию, нравственному самосовершенствованию, индивидуально-ответственному поведению.</a:t>
            </a:r>
          </a:p>
          <a:p>
            <a:pPr marL="342900" indent="-342900">
              <a:buFont typeface="+mj-lt"/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ценностного отношения детей к семье, другому человеку, развитие дружелюбия, умения находить общий язык с другими людьми.</a:t>
            </a:r>
          </a:p>
          <a:p>
            <a:pPr marL="342900" indent="-342900">
              <a:buFont typeface="+mj-lt"/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ценности познания.</a:t>
            </a:r>
          </a:p>
          <a:p>
            <a:pPr marL="342900" indent="-342900">
              <a:buFont typeface="+mj-lt"/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оздоровительное.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ценностного отношения детей к здоровому образу жизни, овладение элементарными гигиеническими навыками и правилами безопасности.</a:t>
            </a:r>
          </a:p>
          <a:p>
            <a:pPr marL="342900" indent="-342900">
              <a:buFont typeface="+mj-lt"/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ценностного отношения детей у труду, трудолюбию и приобщение ребёнка к труду.</a:t>
            </a:r>
          </a:p>
          <a:p>
            <a:pPr marL="342900" indent="-342900">
              <a:buFont typeface="+mj-lt"/>
              <a:buAutoNum type="arabicParenR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-  способствовать становлению у ребёнка ценностного отношения к красоте.</a:t>
            </a:r>
          </a:p>
        </p:txBody>
      </p:sp>
    </p:spTree>
    <p:extLst>
      <p:ext uri="{BB962C8B-B14F-4D97-AF65-F5344CB8AC3E}">
        <p14:creationId xmlns:p14="http://schemas.microsoft.com/office/powerpoint/2010/main" val="2350952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7A6D649-7232-4F86-9282-F155ABA5C7ED}"/>
              </a:ext>
            </a:extLst>
          </p:cNvPr>
          <p:cNvSpPr txBox="1"/>
          <p:nvPr/>
        </p:nvSpPr>
        <p:spPr>
          <a:xfrm>
            <a:off x="3595607" y="2619214"/>
            <a:ext cx="445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 ТЕСТ</a:t>
            </a:r>
          </a:p>
        </p:txBody>
      </p:sp>
    </p:spTree>
    <p:extLst>
      <p:ext uri="{BB962C8B-B14F-4D97-AF65-F5344CB8AC3E}">
        <p14:creationId xmlns:p14="http://schemas.microsoft.com/office/powerpoint/2010/main" val="2664757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FC3D2F5-F484-41B2-9739-0D92520B6273}"/>
              </a:ext>
            </a:extLst>
          </p:cNvPr>
          <p:cNvSpPr/>
          <p:nvPr/>
        </p:nvSpPr>
        <p:spPr>
          <a:xfrm>
            <a:off x="2123268" y="346065"/>
            <a:ext cx="8353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Компоненты содержательного раздела ФОП ДО.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семь пунктов, которые включает содержательный раздел ФОП ДО.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0ED3089-A6A1-460D-A0E0-AB096485F24F}"/>
              </a:ext>
            </a:extLst>
          </p:cNvPr>
          <p:cNvSpPr/>
          <p:nvPr/>
        </p:nvSpPr>
        <p:spPr>
          <a:xfrm>
            <a:off x="7625167" y="1385492"/>
            <a:ext cx="3719459" cy="326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ФОП ДО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1FB32B2-83D3-4C32-A18C-30DEC9D68946}"/>
              </a:ext>
            </a:extLst>
          </p:cNvPr>
          <p:cNvSpPr/>
          <p:nvPr/>
        </p:nvSpPr>
        <p:spPr>
          <a:xfrm>
            <a:off x="798559" y="1373692"/>
            <a:ext cx="6183824" cy="326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обучения и воспитания по образовательным областям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2BB8173-8077-4DE3-973B-5896C01EDFBF}"/>
              </a:ext>
            </a:extLst>
          </p:cNvPr>
          <p:cNvSpPr/>
          <p:nvPr/>
        </p:nvSpPr>
        <p:spPr>
          <a:xfrm>
            <a:off x="7625166" y="1907757"/>
            <a:ext cx="3719460" cy="326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3B5E915E-80BE-467B-88FA-70843B59FF43}"/>
              </a:ext>
            </a:extLst>
          </p:cNvPr>
          <p:cNvSpPr/>
          <p:nvPr/>
        </p:nvSpPr>
        <p:spPr>
          <a:xfrm>
            <a:off x="798559" y="1895272"/>
            <a:ext cx="6183824" cy="327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формы, способы, методы и средства реализации ФОП ДО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B992137-E2D7-4A9D-BE18-09C1B5A159BF}"/>
              </a:ext>
            </a:extLst>
          </p:cNvPr>
          <p:cNvSpPr/>
          <p:nvPr/>
        </p:nvSpPr>
        <p:spPr>
          <a:xfrm>
            <a:off x="773690" y="2433147"/>
            <a:ext cx="5215181" cy="64122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культурных практик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2E361C4-2CAC-4CE2-9618-27F66AC529EA}"/>
              </a:ext>
            </a:extLst>
          </p:cNvPr>
          <p:cNvSpPr/>
          <p:nvPr/>
        </p:nvSpPr>
        <p:spPr>
          <a:xfrm>
            <a:off x="6768816" y="2509297"/>
            <a:ext cx="4649494" cy="326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ФОП ДО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61B1BEB-C59B-4119-B556-3E1030B95B3E}"/>
              </a:ext>
            </a:extLst>
          </p:cNvPr>
          <p:cNvSpPr/>
          <p:nvPr/>
        </p:nvSpPr>
        <p:spPr>
          <a:xfrm>
            <a:off x="773689" y="3311612"/>
            <a:ext cx="5215181" cy="33959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685A698C-D1AF-4D6D-87C9-8B510682F26C}"/>
              </a:ext>
            </a:extLst>
          </p:cNvPr>
          <p:cNvSpPr/>
          <p:nvPr/>
        </p:nvSpPr>
        <p:spPr>
          <a:xfrm>
            <a:off x="6714707" y="3317916"/>
            <a:ext cx="4703602" cy="326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педколлектива с семьями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33214DD-25A2-43A6-BC32-3247A82DFBB4}"/>
              </a:ext>
            </a:extLst>
          </p:cNvPr>
          <p:cNvSpPr/>
          <p:nvPr/>
        </p:nvSpPr>
        <p:spPr>
          <a:xfrm>
            <a:off x="773689" y="3918118"/>
            <a:ext cx="5215180" cy="3384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задачи коррекционно-развивающей работы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4057DDA9-ACF8-4403-8D6D-091846091F93}"/>
              </a:ext>
            </a:extLst>
          </p:cNvPr>
          <p:cNvSpPr/>
          <p:nvPr/>
        </p:nvSpPr>
        <p:spPr>
          <a:xfrm>
            <a:off x="6717354" y="3918615"/>
            <a:ext cx="4698307" cy="326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РППС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227CD1A-3304-4FBB-BAF8-E7D94378AF33}"/>
              </a:ext>
            </a:extLst>
          </p:cNvPr>
          <p:cNvSpPr/>
          <p:nvPr/>
        </p:nvSpPr>
        <p:spPr>
          <a:xfrm>
            <a:off x="773689" y="4523525"/>
            <a:ext cx="5215180" cy="3696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воспитания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4D17F022-2A75-4035-A770-7C758AB9F19D}"/>
              </a:ext>
            </a:extLst>
          </p:cNvPr>
          <p:cNvSpPr/>
          <p:nvPr/>
        </p:nvSpPr>
        <p:spPr>
          <a:xfrm>
            <a:off x="749745" y="5534276"/>
            <a:ext cx="10827489" cy="6136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ФОП ДО и планируемые результаты зафиксированы в целевом разделе (пп. 14.2 и 15 ФОП ДО). Психолого-педагогические условия реализации федеральной программы и особенности организации РППС содержит организационный раздел (пп. 30 и 31 ФОП ДО, утв. приказом Минпросвещения от 25.11.2022 №1028)</a:t>
            </a:r>
          </a:p>
        </p:txBody>
      </p:sp>
    </p:spTree>
    <p:extLst>
      <p:ext uri="{BB962C8B-B14F-4D97-AF65-F5344CB8AC3E}">
        <p14:creationId xmlns:p14="http://schemas.microsoft.com/office/powerpoint/2010/main" val="207753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C163F55-E3AA-4A90-8E57-E96214B07824}"/>
              </a:ext>
            </a:extLst>
          </p:cNvPr>
          <p:cNvSpPr txBox="1"/>
          <p:nvPr/>
        </p:nvSpPr>
        <p:spPr>
          <a:xfrm>
            <a:off x="1892300" y="3175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 Возрастные периоды, для которых ФОП ДО предусматривает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задачи и содержание образования.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E6D9AEE-098C-439F-945B-08703D873799}"/>
              </a:ext>
            </a:extLst>
          </p:cNvPr>
          <p:cNvSpPr/>
          <p:nvPr/>
        </p:nvSpPr>
        <p:spPr>
          <a:xfrm>
            <a:off x="1892300" y="1016451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для каких семи возрастных периодов разработчики ФОП ДО описали задачи и содержание образовательной деятельности в каждой из образовательных областей.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C89252E-F52B-4842-B504-70DD704CDD0B}"/>
              </a:ext>
            </a:extLst>
          </p:cNvPr>
          <p:cNvSpPr/>
          <p:nvPr/>
        </p:nvSpPr>
        <p:spPr>
          <a:xfrm>
            <a:off x="1473683" y="2247793"/>
            <a:ext cx="1843790" cy="4646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1,5 мес. до 1 г.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5032ED4-B6A4-4CEF-AA38-FBFA8CA0D746}"/>
              </a:ext>
            </a:extLst>
          </p:cNvPr>
          <p:cNvSpPr/>
          <p:nvPr/>
        </p:nvSpPr>
        <p:spPr>
          <a:xfrm>
            <a:off x="5282718" y="2241642"/>
            <a:ext cx="1843790" cy="4646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мес. до 1 г.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A993B54-4563-4C35-A492-6D80638EF6A0}"/>
              </a:ext>
            </a:extLst>
          </p:cNvPr>
          <p:cNvSpPr/>
          <p:nvPr/>
        </p:nvSpPr>
        <p:spPr>
          <a:xfrm>
            <a:off x="8874529" y="2219769"/>
            <a:ext cx="1843791" cy="4474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 мес. до 1 г.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46E7E1F-4C7C-4FB2-897B-E1AC9A71DFC8}"/>
              </a:ext>
            </a:extLst>
          </p:cNvPr>
          <p:cNvSpPr/>
          <p:nvPr/>
        </p:nvSpPr>
        <p:spPr>
          <a:xfrm>
            <a:off x="1473683" y="3025840"/>
            <a:ext cx="1843790" cy="4646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 г. до 2 лет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A13A37-D6AB-4615-B1FF-D87D9323DC8C}"/>
              </a:ext>
            </a:extLst>
          </p:cNvPr>
          <p:cNvSpPr/>
          <p:nvPr/>
        </p:nvSpPr>
        <p:spPr>
          <a:xfrm>
            <a:off x="5282717" y="3025840"/>
            <a:ext cx="1843791" cy="4646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1,5 лет до 2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B8DE881-4D29-4244-B5DA-DDA45A22D1E2}"/>
              </a:ext>
            </a:extLst>
          </p:cNvPr>
          <p:cNvSpPr/>
          <p:nvPr/>
        </p:nvSpPr>
        <p:spPr>
          <a:xfrm>
            <a:off x="8882023" y="3038657"/>
            <a:ext cx="1843789" cy="4474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A918C7A-5C9A-4194-96E6-13DE916DC01F}"/>
              </a:ext>
            </a:extLst>
          </p:cNvPr>
          <p:cNvSpPr/>
          <p:nvPr/>
        </p:nvSpPr>
        <p:spPr>
          <a:xfrm>
            <a:off x="1473683" y="3803887"/>
            <a:ext cx="1843790" cy="4646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9A476C9A-F169-425B-B442-4E665B5A6E78}"/>
              </a:ext>
            </a:extLst>
          </p:cNvPr>
          <p:cNvSpPr/>
          <p:nvPr/>
        </p:nvSpPr>
        <p:spPr>
          <a:xfrm>
            <a:off x="5282717" y="3820207"/>
            <a:ext cx="1843790" cy="43205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6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FD45A7D0-2DE4-4A93-ACDC-31D9FD09E9ED}"/>
              </a:ext>
            </a:extLst>
          </p:cNvPr>
          <p:cNvSpPr/>
          <p:nvPr/>
        </p:nvSpPr>
        <p:spPr>
          <a:xfrm>
            <a:off x="8889517" y="3857545"/>
            <a:ext cx="1828800" cy="4110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4 лет до 5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3F7C94B-6419-45BB-B86B-18C3BD839365}"/>
              </a:ext>
            </a:extLst>
          </p:cNvPr>
          <p:cNvSpPr/>
          <p:nvPr/>
        </p:nvSpPr>
        <p:spPr>
          <a:xfrm>
            <a:off x="1473683" y="4581934"/>
            <a:ext cx="1843789" cy="4646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5 лет до 6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54E104C-00CA-4805-85CC-EFFAC122BCDA}"/>
              </a:ext>
            </a:extLst>
          </p:cNvPr>
          <p:cNvSpPr/>
          <p:nvPr/>
        </p:nvSpPr>
        <p:spPr>
          <a:xfrm>
            <a:off x="5290628" y="4614576"/>
            <a:ext cx="1843788" cy="43205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 лет до 8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B06AA2AE-F694-4378-AD68-93F7B7DFE075}"/>
              </a:ext>
            </a:extLst>
          </p:cNvPr>
          <p:cNvSpPr/>
          <p:nvPr/>
        </p:nvSpPr>
        <p:spPr>
          <a:xfrm>
            <a:off x="8889516" y="4576878"/>
            <a:ext cx="1828799" cy="4474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 лет до 7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C82B7A9-A595-43AE-B938-9BD74F26FDCD}"/>
              </a:ext>
            </a:extLst>
          </p:cNvPr>
          <p:cNvSpPr/>
          <p:nvPr/>
        </p:nvSpPr>
        <p:spPr>
          <a:xfrm>
            <a:off x="1047996" y="5822711"/>
            <a:ext cx="1031323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по каждой образовательной области разработчики ФОП ДО описали отдельно для каждого возрастного периода. Всего они выделили семь периодов, где первый охватывает детей от 2 месяцев до 1 года. Каждый следующий период равен году, и последний охватывает детей от 6 до 7 лет.</a:t>
            </a:r>
          </a:p>
        </p:txBody>
      </p:sp>
    </p:spTree>
    <p:extLst>
      <p:ext uri="{BB962C8B-B14F-4D97-AF65-F5344CB8AC3E}">
        <p14:creationId xmlns:p14="http://schemas.microsoft.com/office/powerpoint/2010/main" val="19202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47A4B92-3802-4EE7-B9DA-7B6B29624EAF}"/>
              </a:ext>
            </a:extLst>
          </p:cNvPr>
          <p:cNvSpPr txBox="1"/>
          <p:nvPr/>
        </p:nvSpPr>
        <p:spPr>
          <a:xfrm>
            <a:off x="2333469" y="399398"/>
            <a:ext cx="8984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 О ценностях, к которым надо приобщать детей.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к каким ценностям должны приобщать детей педагоги в рамках каждой из ОО.</a:t>
            </a: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C141615C-3CBD-43BE-B308-74C4BA2F0364}"/>
              </a:ext>
            </a:extLst>
          </p:cNvPr>
          <p:cNvGraphicFramePr>
            <a:graphicFrameLocks noGrp="1"/>
          </p:cNvGraphicFramePr>
          <p:nvPr/>
        </p:nvGraphicFramePr>
        <p:xfrm>
          <a:off x="1192550" y="1203960"/>
          <a:ext cx="9975122" cy="3571240"/>
        </p:xfrm>
        <a:graphic>
          <a:graphicData uri="http://schemas.openxmlformats.org/drawingml/2006/table">
            <a:tbl>
              <a:tblPr firstRow="1" bandRow="1"/>
              <a:tblGrid>
                <a:gridCol w="3319489">
                  <a:extLst>
                    <a:ext uri="{9D8B030D-6E8A-4147-A177-3AD203B41FA5}">
                      <a16:colId xmlns="" xmlns:a16="http://schemas.microsoft.com/office/drawing/2014/main" val="722010578"/>
                    </a:ext>
                  </a:extLst>
                </a:gridCol>
                <a:gridCol w="6655633">
                  <a:extLst>
                    <a:ext uri="{9D8B030D-6E8A-4147-A177-3AD203B41FA5}">
                      <a16:colId xmlns="" xmlns:a16="http://schemas.microsoft.com/office/drawing/2014/main" val="3445609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области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749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429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459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915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887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886549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387689A-5B28-43AB-A76A-8CCD1A4FDFFF}"/>
              </a:ext>
            </a:extLst>
          </p:cNvPr>
          <p:cNvSpPr/>
          <p:nvPr/>
        </p:nvSpPr>
        <p:spPr>
          <a:xfrm>
            <a:off x="6350832" y="5154213"/>
            <a:ext cx="4252210" cy="4347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Родина, Природа, Семья, Человек, Жизнь, Милосердие, Добро, Дружба, Сотрудничество, Труд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B9B3EA0-8210-436B-9AFF-3610DE97A09E}"/>
              </a:ext>
            </a:extLst>
          </p:cNvPr>
          <p:cNvSpPr/>
          <p:nvPr/>
        </p:nvSpPr>
        <p:spPr>
          <a:xfrm>
            <a:off x="2502668" y="5145047"/>
            <a:ext cx="3192904" cy="4347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Семья, Познание, Родина, Природа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84CA96A-C6BE-476F-A0A1-4D5998886AE9}"/>
              </a:ext>
            </a:extLst>
          </p:cNvPr>
          <p:cNvSpPr/>
          <p:nvPr/>
        </p:nvSpPr>
        <p:spPr>
          <a:xfrm>
            <a:off x="4931763" y="5825278"/>
            <a:ext cx="2328472" cy="4347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Красота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51EF5D1-9CDF-4313-A066-62C01A517094}"/>
              </a:ext>
            </a:extLst>
          </p:cNvPr>
          <p:cNvSpPr/>
          <p:nvPr/>
        </p:nvSpPr>
        <p:spPr>
          <a:xfrm>
            <a:off x="8839200" y="5825278"/>
            <a:ext cx="2328472" cy="4347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Красота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451200B-F73D-4537-A992-BAFB9F56CF04}"/>
              </a:ext>
            </a:extLst>
          </p:cNvPr>
          <p:cNvSpPr/>
          <p:nvPr/>
        </p:nvSpPr>
        <p:spPr>
          <a:xfrm>
            <a:off x="1192550" y="5825278"/>
            <a:ext cx="2328472" cy="4347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Жизнь, Здоровье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73510801-E58E-4BF6-BBE3-2300C7514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351" y="1628249"/>
            <a:ext cx="4371211" cy="62184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57CF91F-1F3E-4CE2-9DEE-CB0508A24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391" y="2283121"/>
            <a:ext cx="3310415" cy="54868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66253F99-3F35-49B6-86AA-AADE3A741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8196" y="2957863"/>
            <a:ext cx="2450804" cy="55478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0E02148B-E32F-4CA0-8AB5-456B39B8C3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8196" y="3588826"/>
            <a:ext cx="2450804" cy="54868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246399A9-4D03-4799-B69B-8040002268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8196" y="4236929"/>
            <a:ext cx="2450804" cy="55478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43375EA-8CBA-4DA5-8517-AEB835D4C40B}"/>
              </a:ext>
            </a:extLst>
          </p:cNvPr>
          <p:cNvSpPr txBox="1"/>
          <p:nvPr/>
        </p:nvSpPr>
        <p:spPr>
          <a:xfrm>
            <a:off x="648740" y="4923762"/>
            <a:ext cx="110627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Совокупные задачи воспитания в рамках социально-коммуникативного развития охватывают больше всего ценностей. Примеры задач: воспитывать уважение к своей семье, населённому пункту, родному краю, стране, к другим детям и взрослым вне зависимости от их этноса и национальности; воспитывать ценностное отношение к культурному наследию своего народа; содействовать становлению целостной картины мира на основе представлений о добре и зле, красоте и уродстве, правде и лжи.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ходе речевого и художественно-эстетического развития педагоги должны приобщать детей к одним и тем же ценностям, но при этом решать разные задачи воспитания. Так, в ходе речевого развития педагоги должны знакомить детей с формами этикета и нормами культурного поведения, учить чувствовать красоту родного языка. В ходе художественно-эстетического развития, к примеру, воспитывать у детей эстетические чувства, создавать условия для реализации их творческого потенциала.</a:t>
            </a:r>
          </a:p>
        </p:txBody>
      </p:sp>
    </p:spTree>
    <p:extLst>
      <p:ext uri="{BB962C8B-B14F-4D97-AF65-F5344CB8AC3E}">
        <p14:creationId xmlns:p14="http://schemas.microsoft.com/office/powerpoint/2010/main" val="40704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47C50D-5ED1-46A9-A6BD-3942A83A8A7E}"/>
              </a:ext>
            </a:extLst>
          </p:cNvPr>
          <p:cNvSpPr/>
          <p:nvPr/>
        </p:nvSpPr>
        <p:spPr>
          <a:xfrm>
            <a:off x="1115878" y="297216"/>
            <a:ext cx="9598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содержательного раздела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 образовательной программы дошкольного образования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074CFBF-5909-4DBE-960F-EDB5C17E5592}"/>
              </a:ext>
            </a:extLst>
          </p:cNvPr>
          <p:cNvSpPr/>
          <p:nvPr/>
        </p:nvSpPr>
        <p:spPr>
          <a:xfrm>
            <a:off x="834325" y="1458789"/>
            <a:ext cx="10523349" cy="330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раздел включает задачи и содержание образовательной деятельности по каждой из образовательных областей (социально-коммуникативное развитие, познавательное развитие, речевое развитие, художественно-эстетическое развитие, физическое развитие).</a:t>
            </a:r>
          </a:p>
          <a:p>
            <a:pPr algn="just">
              <a:lnSpc>
                <a:spcPts val="21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Также разработчики описали в нем вариативные формы, способы, методы и средства реализации программы и особенности образовательной деятельности и культурных практик. </a:t>
            </a:r>
          </a:p>
          <a:p>
            <a:pPr algn="just">
              <a:lnSpc>
                <a:spcPts val="21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 качестве отдельных пунктов в содержательный раздел включили способы, как поддерживать детскую инициативу, направления, по которым нужно взаимодействовать с родителями, коррекционно-развивающую работу и федеральную рабочую программу воспитания. </a:t>
            </a:r>
          </a:p>
          <a:p>
            <a:pPr algn="just">
              <a:lnSpc>
                <a:spcPts val="21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в содержательном разделе ФОП ДО семь пунктов.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29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7" y="0"/>
            <a:ext cx="12192000" cy="6858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DA045AE-7995-4DC7-B2B0-496B565AA9A0}"/>
              </a:ext>
            </a:extLst>
          </p:cNvPr>
          <p:cNvSpPr txBox="1"/>
          <p:nvPr/>
        </p:nvSpPr>
        <p:spPr>
          <a:xfrm>
            <a:off x="905633" y="196431"/>
            <a:ext cx="10936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Задание 4. Отличие занятий от культурных практик.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какие блоки с формулировками относятся к занятиям и культурным практикам. При правильном выборе блок становится определённого цвета: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E9C5DFA-A0DD-4B02-94D3-619C84BABD81}"/>
              </a:ext>
            </a:extLst>
          </p:cNvPr>
          <p:cNvSpPr/>
          <p:nvPr/>
        </p:nvSpPr>
        <p:spPr>
          <a:xfrm>
            <a:off x="1400308" y="1518403"/>
            <a:ext cx="3370881" cy="5955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организации обучения, наряду с экскурсиями, дидактическими играми, играми-путешествиями и др.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68B88388-81ED-4DBE-85FE-3ECA109E4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43216"/>
              </p:ext>
            </p:extLst>
          </p:nvPr>
        </p:nvGraphicFramePr>
        <p:xfrm>
          <a:off x="5374883" y="804992"/>
          <a:ext cx="5315919" cy="365760"/>
        </p:xfrm>
        <a:graphic>
          <a:graphicData uri="http://schemas.openxmlformats.org/drawingml/2006/table">
            <a:tbl>
              <a:tblPr firstRow="1" bandRow="1"/>
              <a:tblGrid>
                <a:gridCol w="2539923">
                  <a:extLst>
                    <a:ext uri="{9D8B030D-6E8A-4147-A177-3AD203B41FA5}">
                      <a16:colId xmlns="" xmlns:a16="http://schemas.microsoft.com/office/drawing/2014/main" val="1148535917"/>
                    </a:ext>
                  </a:extLst>
                </a:gridCol>
                <a:gridCol w="2775996">
                  <a:extLst>
                    <a:ext uri="{9D8B030D-6E8A-4147-A177-3AD203B41FA5}">
                      <a16:colId xmlns="" xmlns:a16="http://schemas.microsoft.com/office/drawing/2014/main" val="905001174"/>
                    </a:ext>
                  </a:extLst>
                </a:gridCol>
              </a:tblGrid>
              <a:tr h="26632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Культурные практики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0234094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A6FD2D6-9AC1-40CF-958C-790C035213F5}"/>
              </a:ext>
            </a:extLst>
          </p:cNvPr>
          <p:cNvSpPr/>
          <p:nvPr/>
        </p:nvSpPr>
        <p:spPr>
          <a:xfrm>
            <a:off x="7054301" y="1491372"/>
            <a:ext cx="3370881" cy="5955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Занимательное и интересное для детей дело, которое развивает их и в ходе которого они осваивают одну или несколько ОО в интеграции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2BDF747-3554-4B68-AD27-1DF00A8CCE21}"/>
              </a:ext>
            </a:extLst>
          </p:cNvPr>
          <p:cNvSpPr/>
          <p:nvPr/>
        </p:nvSpPr>
        <p:spPr>
          <a:xfrm>
            <a:off x="7054301" y="4042841"/>
            <a:ext cx="3370881" cy="8950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в виде образовательных ситуаций, тематических событий, проектной деятельности, проблемно-обучающих ситуаций, интегрирующих содержание ОО, творческих и исследовательских проектов и т.д.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1794F8E-9CE1-43D4-A984-1EB39C194AE9}"/>
              </a:ext>
            </a:extLst>
          </p:cNvPr>
          <p:cNvSpPr/>
          <p:nvPr/>
        </p:nvSpPr>
        <p:spPr>
          <a:xfrm>
            <a:off x="1400308" y="2357211"/>
            <a:ext cx="3370880" cy="35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Заканчивается не позже 17:00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1AF993-D07C-4442-8199-E254008DB610}"/>
              </a:ext>
            </a:extLst>
          </p:cNvPr>
          <p:cNvSpPr/>
          <p:nvPr/>
        </p:nvSpPr>
        <p:spPr>
          <a:xfrm>
            <a:off x="7054301" y="3070497"/>
            <a:ext cx="3370879" cy="5955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Игровая, продуктивная, познавательно-исследовательская деятельность, чтение художественной литературы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4879A1F-7077-4EFC-A479-2807A6FDF381}"/>
              </a:ext>
            </a:extLst>
          </p:cNvPr>
          <p:cNvSpPr/>
          <p:nvPr/>
        </p:nvSpPr>
        <p:spPr>
          <a:xfrm>
            <a:off x="7054301" y="2340797"/>
            <a:ext cx="3370880" cy="35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во вторую половину дня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EF96497-41DF-4A2D-8B10-08C657F750DA}"/>
              </a:ext>
            </a:extLst>
          </p:cNvPr>
          <p:cNvSpPr/>
          <p:nvPr/>
        </p:nvSpPr>
        <p:spPr>
          <a:xfrm>
            <a:off x="1400308" y="2894020"/>
            <a:ext cx="3370881" cy="8950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которая даёт ребёнку возможность проявить свою субъективность с разных сторон, чем способствует становлению разных видов инициатив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71991C-C2BE-4740-B212-462C3FA5DB89}"/>
              </a:ext>
            </a:extLst>
          </p:cNvPr>
          <p:cNvSpPr/>
          <p:nvPr/>
        </p:nvSpPr>
        <p:spPr>
          <a:xfrm>
            <a:off x="1400310" y="4053658"/>
            <a:ext cx="3370878" cy="11265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разнообразной тематики, которые определяет педагог на основе вопросов, интереса детей к явлениям окружающей действительности или предметам, значимых событий, неожиданных явлений, художественной литературы и др.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E579B9D0-DFE2-4BBA-9EC0-67FE659E9115}"/>
              </a:ext>
            </a:extLst>
          </p:cNvPr>
          <p:cNvSpPr/>
          <p:nvPr/>
        </p:nvSpPr>
        <p:spPr>
          <a:xfrm>
            <a:off x="533400" y="5540615"/>
            <a:ext cx="11125199" cy="8950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форма организации образовательной деятельности, продолжительность, время в расписании и суммарную образовательную нагрузку которых регулирует СанПиН 1.2.3685-21. Это занимательное и интересное для детей дело, посредством которое они осваивают содержание образовательных областей (пп. 24.12, 24.13 ФОП ДО).</a:t>
            </a:r>
          </a:p>
          <a:p>
            <a:pPr algn="just"/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культурным практикам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литературы. Культурные практики дают детям возможность проявить субъектность, развивают творческую, познавательную и коммуникативную инициативы, инициативу целеполагания. Культурные практики ценны тем, что ориентированы на самостоятельность, творчество, активность и инициативность детей (пп. 24.18–24.22 ФОП ДО).</a:t>
            </a:r>
          </a:p>
        </p:txBody>
      </p:sp>
    </p:spTree>
    <p:extLst>
      <p:ext uri="{BB962C8B-B14F-4D97-AF65-F5344CB8AC3E}">
        <p14:creationId xmlns:p14="http://schemas.microsoft.com/office/powerpoint/2010/main" val="41058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FD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FD9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FD9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FD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8CC456-4366-462F-9DE1-34457A2B353F}"/>
              </a:ext>
            </a:extLst>
          </p:cNvPr>
          <p:cNvSpPr txBox="1"/>
          <p:nvPr/>
        </p:nvSpPr>
        <p:spPr>
          <a:xfrm>
            <a:off x="2258333" y="264922"/>
            <a:ext cx="8601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5. Цели и задачи Федеральной рабочей программы воспитания.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Распределите: блоки-цели и блоки-задачи.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1AD6BA6-0925-4213-A2AA-9000C583B34E}"/>
              </a:ext>
            </a:extLst>
          </p:cNvPr>
          <p:cNvSpPr/>
          <p:nvPr/>
        </p:nvSpPr>
        <p:spPr>
          <a:xfrm>
            <a:off x="1102640" y="2863365"/>
            <a:ext cx="4007222" cy="8875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814A412-5EB8-4E37-A133-1F148146CE33}"/>
              </a:ext>
            </a:extLst>
          </p:cNvPr>
          <p:cNvSpPr/>
          <p:nvPr/>
        </p:nvSpPr>
        <p:spPr>
          <a:xfrm>
            <a:off x="1084736" y="3896683"/>
            <a:ext cx="400722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6F6EED7-A24D-47DF-833F-EEC7A6761A4C}"/>
              </a:ext>
            </a:extLst>
          </p:cNvPr>
          <p:cNvSpPr/>
          <p:nvPr/>
        </p:nvSpPr>
        <p:spPr>
          <a:xfrm>
            <a:off x="7112422" y="3896683"/>
            <a:ext cx="3442448" cy="5782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окружающему миру (природному и социокультурному), другим людям, самому себе;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1161541-C614-4C74-B78A-9A11D72869D2}"/>
              </a:ext>
            </a:extLst>
          </p:cNvPr>
          <p:cNvSpPr/>
          <p:nvPr/>
        </p:nvSpPr>
        <p:spPr>
          <a:xfrm>
            <a:off x="7112422" y="4688827"/>
            <a:ext cx="3442448" cy="820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78D4154-CC6D-4B69-BE5B-55FBFFEEB0D2}"/>
              </a:ext>
            </a:extLst>
          </p:cNvPr>
          <p:cNvSpPr/>
          <p:nvPr/>
        </p:nvSpPr>
        <p:spPr>
          <a:xfrm>
            <a:off x="7112422" y="2870058"/>
            <a:ext cx="3576895" cy="6382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личности, основанному на принятых в обществе представлениях о добре и зле, должном и недопустимом;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B93EA48-1467-4401-8A58-5703484634F8}"/>
              </a:ext>
            </a:extLst>
          </p:cNvPr>
          <p:cNvSpPr/>
          <p:nvPr/>
        </p:nvSpPr>
        <p:spPr>
          <a:xfrm>
            <a:off x="7166507" y="1179326"/>
            <a:ext cx="3388363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задачи воспитания в ДОО: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CBAFF0E-58B6-448B-A565-14B8306ADB08}"/>
              </a:ext>
            </a:extLst>
          </p:cNvPr>
          <p:cNvSpPr/>
          <p:nvPr/>
        </p:nvSpPr>
        <p:spPr>
          <a:xfrm>
            <a:off x="1420931" y="1179326"/>
            <a:ext cx="319138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воспитания в ДОО 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B21A181-0F47-4D06-A4F0-C54DAB618E0D}"/>
              </a:ext>
            </a:extLst>
          </p:cNvPr>
          <p:cNvSpPr/>
          <p:nvPr/>
        </p:nvSpPr>
        <p:spPr>
          <a:xfrm>
            <a:off x="1102640" y="4741167"/>
            <a:ext cx="3460352" cy="7419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D8AA1592-5E4D-4DE1-88A5-A3DF099EE862}"/>
              </a:ext>
            </a:extLst>
          </p:cNvPr>
          <p:cNvSpPr/>
          <p:nvPr/>
        </p:nvSpPr>
        <p:spPr>
          <a:xfrm>
            <a:off x="1102640" y="5678674"/>
            <a:ext cx="4007222" cy="820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и реализации личностного потенциала ребёнка, его готовности к творческому самовыражению и саморазвитию, самовоспитанию</a:t>
            </a:r>
            <a:endParaRPr lang="ru-RU" sz="14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10A1901F-32B7-4102-8F7B-2A7B788D0040}"/>
              </a:ext>
            </a:extLst>
          </p:cNvPr>
          <p:cNvSpPr/>
          <p:nvPr/>
        </p:nvSpPr>
        <p:spPr>
          <a:xfrm>
            <a:off x="7112422" y="5689193"/>
            <a:ext cx="4007222" cy="8150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12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8A1439F-9DB4-416D-A06E-FDBEEF778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76" y="1695529"/>
            <a:ext cx="4127350" cy="101812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2BFB6024-7A27-4A86-A08A-6D54E0493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621" y="1763754"/>
            <a:ext cx="3694496" cy="81083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A4A0FC27-5303-4D2A-8F96-C5546ECF1C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576" y="2725521"/>
            <a:ext cx="4127350" cy="81083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5A7D5950-917B-4AC3-AABE-5E86216B2E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576" y="3525081"/>
            <a:ext cx="3560373" cy="80474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3CEE00CF-2C6D-461B-99CD-79F769714A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2358" y="2520713"/>
            <a:ext cx="3584759" cy="98763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5C3332C4-BF0A-4DBC-8CC1-1F455C656D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1944" y="4312677"/>
            <a:ext cx="3560373" cy="98763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91F2F3B-C499-4A82-99F5-4A83891A77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8421" y="3461067"/>
            <a:ext cx="4127350" cy="932769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4E76E342-6CCD-4F9E-A806-C87B1F2EBC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48421" y="4448705"/>
            <a:ext cx="4127350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B32AA7D-847E-454A-ACC4-7ABA3CE6CEA0}"/>
              </a:ext>
            </a:extLst>
          </p:cNvPr>
          <p:cNvSpPr txBox="1"/>
          <p:nvPr/>
        </p:nvSpPr>
        <p:spPr>
          <a:xfrm>
            <a:off x="2245658" y="403411"/>
            <a:ext cx="9762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6.  Направления Федеральной рабочей программы воспитания.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семь направлений воспитания.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229D174-3920-4F25-88C9-00316DF3452F}"/>
              </a:ext>
            </a:extLst>
          </p:cNvPr>
          <p:cNvSpPr/>
          <p:nvPr/>
        </p:nvSpPr>
        <p:spPr>
          <a:xfrm>
            <a:off x="916417" y="1692748"/>
            <a:ext cx="2057401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778DB88-3519-478C-83A6-B774D4D34FF4}"/>
              </a:ext>
            </a:extLst>
          </p:cNvPr>
          <p:cNvSpPr/>
          <p:nvPr/>
        </p:nvSpPr>
        <p:spPr>
          <a:xfrm>
            <a:off x="916417" y="3048552"/>
            <a:ext cx="2057401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33F7281-4294-4197-8AF2-55102411EFE4}"/>
              </a:ext>
            </a:extLst>
          </p:cNvPr>
          <p:cNvSpPr/>
          <p:nvPr/>
        </p:nvSpPr>
        <p:spPr>
          <a:xfrm>
            <a:off x="3630706" y="1684916"/>
            <a:ext cx="2057400" cy="6100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3D31AFE-F6E3-403B-8F7B-D8CA39D57603}"/>
              </a:ext>
            </a:extLst>
          </p:cNvPr>
          <p:cNvSpPr/>
          <p:nvPr/>
        </p:nvSpPr>
        <p:spPr>
          <a:xfrm>
            <a:off x="7925922" y="4428232"/>
            <a:ext cx="20193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73D4E00-E9A1-4B8E-A1CB-95F0A3052A77}"/>
              </a:ext>
            </a:extLst>
          </p:cNvPr>
          <p:cNvSpPr/>
          <p:nvPr/>
        </p:nvSpPr>
        <p:spPr>
          <a:xfrm>
            <a:off x="6366284" y="3089547"/>
            <a:ext cx="20574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4577716-A7C0-4128-B42D-1E76260E5911}"/>
              </a:ext>
            </a:extLst>
          </p:cNvPr>
          <p:cNvSpPr/>
          <p:nvPr/>
        </p:nvSpPr>
        <p:spPr>
          <a:xfrm>
            <a:off x="9059282" y="1692748"/>
            <a:ext cx="2019300" cy="646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81698E-2FDC-4B7C-B247-47E1B80C658D}"/>
              </a:ext>
            </a:extLst>
          </p:cNvPr>
          <p:cNvSpPr/>
          <p:nvPr/>
        </p:nvSpPr>
        <p:spPr>
          <a:xfrm>
            <a:off x="6344994" y="1710902"/>
            <a:ext cx="2057400" cy="6100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C53F11D-A0A4-43BB-9B14-018F8CC2A03C}"/>
              </a:ext>
            </a:extLst>
          </p:cNvPr>
          <p:cNvSpPr/>
          <p:nvPr/>
        </p:nvSpPr>
        <p:spPr>
          <a:xfrm>
            <a:off x="3692337" y="3064524"/>
            <a:ext cx="20574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оздоровительное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92FF792-AE98-40C0-88AE-15385DBAFB67}"/>
              </a:ext>
            </a:extLst>
          </p:cNvPr>
          <p:cNvSpPr/>
          <p:nvPr/>
        </p:nvSpPr>
        <p:spPr>
          <a:xfrm>
            <a:off x="9040232" y="3064523"/>
            <a:ext cx="20574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69B80501-25BE-410D-9BFA-B125DE0DE45E}"/>
              </a:ext>
            </a:extLst>
          </p:cNvPr>
          <p:cNvSpPr/>
          <p:nvPr/>
        </p:nvSpPr>
        <p:spPr>
          <a:xfrm>
            <a:off x="5067300" y="4428231"/>
            <a:ext cx="2057400" cy="646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</a:p>
        </p:txBody>
      </p:sp>
    </p:spTree>
    <p:extLst>
      <p:ext uri="{BB962C8B-B14F-4D97-AF65-F5344CB8AC3E}">
        <p14:creationId xmlns:p14="http://schemas.microsoft.com/office/powerpoint/2010/main" val="21280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77BB7D-C96E-4759-A521-1AFD01CE0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1B47CBE-7135-4FA8-BAEC-F86B5027D949}"/>
              </a:ext>
            </a:extLst>
          </p:cNvPr>
          <p:cNvSpPr txBox="1"/>
          <p:nvPr/>
        </p:nvSpPr>
        <p:spPr>
          <a:xfrm>
            <a:off x="4511488" y="11967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A10483E-FBAD-4BBE-A77F-57552D2D41D3}"/>
              </a:ext>
            </a:extLst>
          </p:cNvPr>
          <p:cNvSpPr txBox="1"/>
          <p:nvPr/>
        </p:nvSpPr>
        <p:spPr>
          <a:xfrm>
            <a:off x="1292746" y="2116577"/>
            <a:ext cx="85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                         Итоги тестирования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04496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EE8BC1B-4866-4A32-8B22-2E94069D8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1743CA6-B225-4B69-BE2D-38DC032F90AC}"/>
              </a:ext>
            </a:extLst>
          </p:cNvPr>
          <p:cNvSpPr/>
          <p:nvPr/>
        </p:nvSpPr>
        <p:spPr>
          <a:xfrm>
            <a:off x="1198535" y="607383"/>
            <a:ext cx="9794929" cy="1150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Задачи и содержание обучения и воспитания по образовательным областям.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ФОП ДО предусматривает те же образовательные области, что и ФГОС, – здесь нет никаких изменений. Содержание образовательной деятельности по областям разработчики описали для детей от 2 месяцев до 7 лет. Кроме задач и содержания образовательной деятельности, в каждой образовательной области теперь еще есть задачи воспитания.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762A1F6-8C6C-40B2-B4D2-371DEBBBD875}"/>
              </a:ext>
            </a:extLst>
          </p:cNvPr>
          <p:cNvSpPr/>
          <p:nvPr/>
        </p:nvSpPr>
        <p:spPr>
          <a:xfrm>
            <a:off x="2291164" y="1995193"/>
            <a:ext cx="8702299" cy="881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Формы, способы, методы, средства реализации ФОП ДО.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Педагоги вправе выбирать их самостоятельно. Главное, чтобы они соответствовали возрасту и индивидуальным особенностям детей, целям и задачам образовательной деятельности.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048B8EB-4AF8-4FAA-843F-6D9A942CB7C3}"/>
              </a:ext>
            </a:extLst>
          </p:cNvPr>
          <p:cNvSpPr/>
          <p:nvPr/>
        </p:nvSpPr>
        <p:spPr>
          <a:xfrm>
            <a:off x="2291164" y="4257493"/>
            <a:ext cx="8586061" cy="877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Поддержка детской инициативы.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 ФГОС ДО поддержка инициативы детей в различных видах деятельности – один из основных принципов. Теперь в федеральной программе – это отдельный пункт в содержательном разделе.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932156-BDED-4E07-BE35-4CFE0ABFF1B4}"/>
              </a:ext>
            </a:extLst>
          </p:cNvPr>
          <p:cNvSpPr/>
          <p:nvPr/>
        </p:nvSpPr>
        <p:spPr>
          <a:xfrm>
            <a:off x="1198535" y="3117660"/>
            <a:ext cx="9794928" cy="877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35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Образовательная деятельность и культурные практики.</a:t>
            </a:r>
            <a:r>
              <a:rPr lang="ru-RU" sz="135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 этом пункте разработчики определили понятие «занятие», указали на потенциал игры для разностороннего развития детей. Обозначили возможности культурных практик.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1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68D26C3-C8CA-4850-A2BE-1912F8CB1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4AA6A4F-F7F8-436A-8200-6020D3457152}"/>
              </a:ext>
            </a:extLst>
          </p:cNvPr>
          <p:cNvSpPr/>
          <p:nvPr/>
        </p:nvSpPr>
        <p:spPr>
          <a:xfrm>
            <a:off x="1673817" y="2009381"/>
            <a:ext cx="9508209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Коррекционно-развивающая работа.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Согласно ФОП ДО коррекционно-развивающая работа предусматривает: коррекцию нарушений развития детей, квалифицированную помощь в освоении программы, разностороннее развитие с учетом возрастных и индивидуальных особенностей детей и их социальную адаптацию. Коррекционно-развивающая работа охватывает различные категории воспитанников, в том числе детей с ООП, с ОВЗ, детей-инвалидов.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FA80495-D56C-4E5A-AA08-3AFE7A8C257E}"/>
              </a:ext>
            </a:extLst>
          </p:cNvPr>
          <p:cNvSpPr/>
          <p:nvPr/>
        </p:nvSpPr>
        <p:spPr>
          <a:xfrm>
            <a:off x="1009971" y="3842576"/>
            <a:ext cx="10172055" cy="1150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Федеральная рабочая программа воспитания.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Теперь она входит в содержательный раздел ФОП ДО. Федеральная рабочая программа воспитания раскрывает задачи и направления воспитательной работы, предусматривает приобщение детей к российским традиционным духовным ценностям. В содержании программы есть изменения. Например, разработчики добавили еще одно направление воспитания.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5EBA53D-26B4-45B7-B6C8-5138C913387E}"/>
              </a:ext>
            </a:extLst>
          </p:cNvPr>
          <p:cNvSpPr/>
          <p:nvPr/>
        </p:nvSpPr>
        <p:spPr>
          <a:xfrm>
            <a:off x="1009972" y="984099"/>
            <a:ext cx="10172054" cy="881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Взаимодействие с родителями. 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пункт содержит основные направления и формы взаимодействия с семьей. Также разработчики сделали акцент на принципах, которым должны следовать педагоги в работе с родителями.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2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2273084" y="665399"/>
            <a:ext cx="76458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400" b="1" dirty="0">
              <a:solidFill>
                <a:prstClr val="black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«Социально-коммуникативное развитие»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B9953D1B-B09D-4E5C-8616-C5E4B60EF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97066"/>
              </p:ext>
            </p:extLst>
          </p:nvPr>
        </p:nvGraphicFramePr>
        <p:xfrm>
          <a:off x="298342" y="1743405"/>
          <a:ext cx="11595316" cy="451645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79521">
                  <a:extLst>
                    <a:ext uri="{9D8B030D-6E8A-4147-A177-3AD203B41FA5}">
                      <a16:colId xmlns="" xmlns:a16="http://schemas.microsoft.com/office/drawing/2014/main" val="54084834"/>
                    </a:ext>
                  </a:extLst>
                </a:gridCol>
                <a:gridCol w="10515795">
                  <a:extLst>
                    <a:ext uri="{9D8B030D-6E8A-4147-A177-3AD203B41FA5}">
                      <a16:colId xmlns="" xmlns:a16="http://schemas.microsoft.com/office/drawing/2014/main" val="1844869177"/>
                    </a:ext>
                  </a:extLst>
                </a:gridCol>
              </a:tblGrid>
              <a:tr h="4418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4221340"/>
                  </a:ext>
                </a:extLst>
              </a:tr>
              <a:tr h="399829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 лет до 3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поддерживает желание детей познакомиться со сверстником, узнать его имя. Помогает определить особенности внешнего вида мальчиков и девочек, задает уточняющие или проблемные вопросы. Объясняет отличительные признаки взрослых и детей с помощью наглядного материала и повседневных жизненных ситуаций. </a:t>
                      </a:r>
                    </a:p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Показывает и называет основные части тела и лица человека, его действия. Знакомит детей с основными эмоциями и чувствами человека. Рассматривает вместе с детьми картинки с изображением семьи. Поощряет стремление детей узнавать членов семьи, называть их. Поддерживает желание детей познавать пространство своей группы, узнавать педагогов, которые работают с ними. Помогает ориентироваться в пространстве группы. </a:t>
                      </a:r>
                    </a:p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Поддерживает стремление детей выполнять элементарные правила поведения («можно», «нельзя»). На личном примере демонстрирует правила общения: здоровается, прощается, говорит «спасибо», «пожалуйста», напоминает о важности «вежливых слов». </a:t>
                      </a:r>
                    </a:p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Поддерживает желание выполнять указания взрослого, действовать по его примеру и показу. Организует детей на участие в подвижных, музыкальных, сюжетных и хороводных играх. Формирует представление о простых предметах одежды, обозначает их словами, рассказывает о назначении.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47692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32D8582-EF83-4EAA-88E5-C9BFC1E904D2}"/>
              </a:ext>
            </a:extLst>
          </p:cNvPr>
          <p:cNvSpPr txBox="1"/>
          <p:nvPr/>
        </p:nvSpPr>
        <p:spPr>
          <a:xfrm>
            <a:off x="1441343" y="160866"/>
            <a:ext cx="102887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Занятие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Задачи возрастных периодов и содержание образовательной деятельности</a:t>
            </a:r>
          </a:p>
          <a:p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по образовательным областям. </a:t>
            </a:r>
          </a:p>
          <a:p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2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19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2381573" y="238632"/>
            <a:ext cx="764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«Социально-коммуникативное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1999281" y="1510045"/>
            <a:ext cx="101927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- Сфера социальных отношений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4 лет до 5 лет                - Область формирования основ гражданственности и патриотизма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5 лет до 6 лет                - Сфера трудового воспитания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лет до 7 лет                - Область формирования основ безопасного поведения</a:t>
            </a: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="" xmlns:a16="http://schemas.microsoft.com/office/drawing/2014/main" id="{7CA0805C-8A0B-4574-9612-932A0E5A7160}"/>
              </a:ext>
            </a:extLst>
          </p:cNvPr>
          <p:cNvSpPr/>
          <p:nvPr/>
        </p:nvSpPr>
        <p:spPr>
          <a:xfrm>
            <a:off x="3781586" y="2145360"/>
            <a:ext cx="371959" cy="99590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2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7739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FC3FCD2-3A92-4D88-90D9-E519C7BF6701}"/>
              </a:ext>
            </a:extLst>
          </p:cNvPr>
          <p:cNvSpPr/>
          <p:nvPr/>
        </p:nvSpPr>
        <p:spPr>
          <a:xfrm>
            <a:off x="2278251" y="287739"/>
            <a:ext cx="7981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«Социально-коммуникативное развитие»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DAE6035-E4B4-4404-9989-1346FAF2D5B4}"/>
              </a:ext>
            </a:extLst>
          </p:cNvPr>
          <p:cNvSpPr/>
          <p:nvPr/>
        </p:nvSpPr>
        <p:spPr>
          <a:xfrm>
            <a:off x="733586" y="1078721"/>
            <a:ext cx="11070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к ценностям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«Родина», «Природа», «Семья», «Человек», «Жизнь», «Милосердие», «Добро», «Дружба», «Сотрудничество», «Труд»,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именно: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AE6E9C-2C89-4D5E-BE3D-14ED662ECA19}"/>
              </a:ext>
            </a:extLst>
          </p:cNvPr>
          <p:cNvSpPr/>
          <p:nvPr/>
        </p:nvSpPr>
        <p:spPr>
          <a:xfrm>
            <a:off x="733586" y="1808147"/>
            <a:ext cx="1076615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уважение к своей семье, своему населенному пункту, родному краю, своей стране;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к другим людям – детям, родителям, педагогам, соседям и другим взрослым, вне зависимости от их этнической и национальной принадлежности;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ценностное отношение к культурному наследию своего народа, к нравственным и культурным традициям России;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становлению целостной картины мира на основе представлений о добре и зле, красоте и уродстве, правде и лжи;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социальные чувства и навыки: способность к сопереживанию, общительность, дружелюбие, сотрудничество, умение соблюдать правила, активную личностную позицию;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условия, в которых ребенок сможет сделать нравственный, социально значимый поступок, приобретет опыт милосердия и заботы;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трудовые усилия, привычки к доступному дошкольнику напряжению физических, умственных и нравственных сил для решения трудовой задачи;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способность бережно и уважительно относиться к результатам своего труда и труда других люде</a:t>
            </a:r>
          </a:p>
        </p:txBody>
      </p:sp>
    </p:spTree>
    <p:extLst>
      <p:ext uri="{BB962C8B-B14F-4D97-AF65-F5344CB8AC3E}">
        <p14:creationId xmlns:p14="http://schemas.microsoft.com/office/powerpoint/2010/main" val="268436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096905-807F-4B3E-8601-F37AAB18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7739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3264977" y="241821"/>
            <a:ext cx="764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развитие»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1999281" y="1510045"/>
            <a:ext cx="875654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Сенсорные эталоны и познавательные действия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4 лет до 5 лет                Математические представления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5 лет до 6 лет                Окружающий мир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лет до 7 лет                Природа</a:t>
            </a: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="" xmlns:a16="http://schemas.microsoft.com/office/drawing/2014/main" id="{7CA0805C-8A0B-4574-9612-932A0E5A7160}"/>
              </a:ext>
            </a:extLst>
          </p:cNvPr>
          <p:cNvSpPr/>
          <p:nvPr/>
        </p:nvSpPr>
        <p:spPr>
          <a:xfrm>
            <a:off x="3781586" y="2145360"/>
            <a:ext cx="325465" cy="109378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21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3702</Words>
  <Application>Microsoft Office PowerPoint</Application>
  <PresentationFormat>Произвольный</PresentationFormat>
  <Paragraphs>362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vcx</dc:creator>
  <cp:lastModifiedBy>User</cp:lastModifiedBy>
  <cp:revision>95</cp:revision>
  <dcterms:created xsi:type="dcterms:W3CDTF">2023-04-11T03:18:51Z</dcterms:created>
  <dcterms:modified xsi:type="dcterms:W3CDTF">2025-04-21T07:43:35Z</dcterms:modified>
</cp:coreProperties>
</file>