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1" r:id="rId5"/>
    <p:sldId id="262" r:id="rId6"/>
    <p:sldId id="265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59" r:id="rId22"/>
    <p:sldId id="279" r:id="rId23"/>
    <p:sldId id="260" r:id="rId24"/>
    <p:sldId id="280" r:id="rId25"/>
    <p:sldId id="281" r:id="rId26"/>
    <p:sldId id="282" r:id="rId27"/>
    <p:sldId id="283" r:id="rId28"/>
    <p:sldId id="285" r:id="rId29"/>
    <p:sldId id="288" r:id="rId30"/>
    <p:sldId id="284" r:id="rId31"/>
    <p:sldId id="287" r:id="rId32"/>
    <p:sldId id="289" r:id="rId33"/>
    <p:sldId id="290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878" y="-10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F8EC57-285A-490E-A120-C39E60055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09741C1A-A4E1-4A82-B7BA-9C2153C95C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333BC38-9753-4839-83EA-5F36DB2BD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D57F-3B54-40CE-8079-3A7CC5B4909F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1EBD1D8-DAEF-4021-B8A6-9828A482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A4E692B-F538-4E24-B092-A13D675F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657D-11C5-4149-A3A0-AC7EFEFD9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29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C4A95DC-F7C7-40DC-979B-90E2F0688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3C39C4C-004C-4B27-ABCA-07D33DF0D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617C3FA-4B41-40D5-9A3F-7F7710EAE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D57F-3B54-40CE-8079-3A7CC5B4909F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67123F1-488E-4342-BADD-5376B43B7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7EE1245-43A9-4B92-BECE-CE9374CDE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657D-11C5-4149-A3A0-AC7EFEFD9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887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291EA62-A527-491A-8883-A2A62B42E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1797464-BE6C-4A54-BDDC-B0B04AB3A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7DD8B91-E847-420F-884E-0AB54577C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D57F-3B54-40CE-8079-3A7CC5B4909F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08A657A-7B7B-426C-92DA-8668AA40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22D29F2-D8C5-4714-BD37-6F07D9134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657D-11C5-4149-A3A0-AC7EFEFD9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354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3D9A3E-088C-4E20-9653-81B4D0194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2621FAE-5221-4C69-B18D-B843D5002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7D09E72-0DB1-476A-A372-EBC3AF6C5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D57F-3B54-40CE-8079-3A7CC5B4909F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163E590-55ED-462A-BF7A-ED438D4E9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FEFAB02-4B7A-4D1B-B9CF-4407E1637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657D-11C5-4149-A3A0-AC7EFEFD9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338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336B61F-59F7-44CF-9C0C-9EB5B2D11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2358CA6-4778-49D2-AE46-DD98756EA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1E0B90F-FEA7-40D6-96D5-A3238DE5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D57F-3B54-40CE-8079-3A7CC5B4909F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7F9E592-F597-4C6D-9B10-490565DDF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100C3D5-71D3-4960-A956-2ED983B3B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657D-11C5-4149-A3A0-AC7EFEFD9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15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E30B309-40FE-4296-AD10-DD6D53D14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ED00F83-D925-44C6-BFF6-27EF1E2D2D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2B01062-328E-4E66-B274-C02EA1058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A5DB99B-4FAB-450D-820E-1D72B9997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D57F-3B54-40CE-8079-3A7CC5B4909F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C8E7BC5-48BF-48D9-A37D-02C417705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62DED4A-2A3E-4D29-9CF8-CD1978647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657D-11C5-4149-A3A0-AC7EFEFD9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DDCAE03-2E7F-4759-A5B9-9DCAFB9F4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874DB50-69B2-4D7A-BD7C-46CCD1915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02054F7-F421-42C3-AF20-D28870E60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D5A83581-12CA-4F21-A6A3-FD85B88378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ACA3957-3357-4A50-B154-ABD88F8BE2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016FEF98-FF91-434A-8A6A-1D371B457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D57F-3B54-40CE-8079-3A7CC5B4909F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6B3AFD29-7BD1-461E-87F1-6D7AB5C56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48312645-3462-4F14-8943-800107B2A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657D-11C5-4149-A3A0-AC7EFEFD9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46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8BBC49-0FE6-4BD6-9887-51EEDAFF0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1FCF973-8C32-4F08-8427-C8D91A102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D57F-3B54-40CE-8079-3A7CC5B4909F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D1824D4B-1E6C-4667-864A-7FD5D8561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01B4381-3487-437B-9F92-2F235196F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657D-11C5-4149-A3A0-AC7EFEFD9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71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4220189-0FB0-4C5F-8B26-D19F3FCED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D57F-3B54-40CE-8079-3A7CC5B4909F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53D3D4A-E456-4E15-A933-C036B7EE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B6C8593-31EE-4963-A9F8-8AB4C3024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657D-11C5-4149-A3A0-AC7EFEFD9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34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AE0E49-89A6-4271-AEDD-6553D3D57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65FE6F5-E643-417F-A36E-1EADFD2B0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FEB8778-1491-4DCD-8A4A-5DA3A5A85F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3B69336-EEAE-45B7-9752-5C8796D48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D57F-3B54-40CE-8079-3A7CC5B4909F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85B2B53-226A-4E74-8316-D26E03877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52F31FE-3D16-4528-A359-9674BE6FF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657D-11C5-4149-A3A0-AC7EFEFD9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26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F7D4E4D-E830-4924-AF93-2C647100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5AFAED33-4673-4279-9921-2E118DCA10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00CC555-6A6D-4056-A072-1A050D1AA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6677A09-A3C3-4F36-B486-77E693142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CD57F-3B54-40CE-8079-3A7CC5B4909F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6A3E40A-E51A-498C-8ACE-449F11369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528A397-AFBA-41D4-B750-9F0E287C3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657D-11C5-4149-A3A0-AC7EFEFD9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77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C5DA8B7-12F9-4CEA-851D-D6542FDB9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0715228-C683-4DCA-9166-132FD7FBC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ED88025-6D11-4155-ADC4-ACC23C0B53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CD57F-3B54-40CE-8079-3A7CC5B4909F}" type="datetimeFigureOut">
              <a:rPr lang="ru-RU" smtClean="0"/>
              <a:t>21.04.2025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9D6DAD4-04CE-4662-99AC-3B9EE6879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B29118A-19D1-42F4-BB72-271EE534E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D657D-11C5-4149-A3A0-AC7EFEFD9A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88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77BB7D-C96E-4759-A521-1AFD01CE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1CDF855-F82F-42B3-BA3E-20D30D0DAA58}"/>
              </a:ext>
            </a:extLst>
          </p:cNvPr>
          <p:cNvSpPr txBox="1"/>
          <p:nvPr/>
        </p:nvSpPr>
        <p:spPr>
          <a:xfrm>
            <a:off x="2443315" y="1340528"/>
            <a:ext cx="71015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СЕМИНАР-ПРАКТИКУМ ДЛЯ </a:t>
            </a:r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ПЕДАГОГОВ</a:t>
            </a:r>
          </a:p>
          <a:p>
            <a:pPr algn="ctr"/>
            <a:r>
              <a:rPr lang="ru-RU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МДОБУ «Детский сад № 2»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«Содержательный раздел ФОП ДО»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89B21D4-7409-4CEA-88EE-E0DF947CAA61}"/>
              </a:ext>
            </a:extLst>
          </p:cNvPr>
          <p:cNvSpPr txBox="1"/>
          <p:nvPr/>
        </p:nvSpPr>
        <p:spPr>
          <a:xfrm>
            <a:off x="7236637" y="5792680"/>
            <a:ext cx="46163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 МДОБУ «Детский сад № 2» 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г.Минусинск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Ускова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Н.И.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615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F096905-807F-4B3E-8601-F37AAB182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29578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FC3FCD2-3A92-4D88-90D9-E519C7BF6701}"/>
              </a:ext>
            </a:extLst>
          </p:cNvPr>
          <p:cNvSpPr/>
          <p:nvPr/>
        </p:nvSpPr>
        <p:spPr>
          <a:xfrm>
            <a:off x="2105186" y="327505"/>
            <a:ext cx="79816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Совокупные задачи воспитания в рамках образовательной области «Познавательное развитие»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DAE6035-E4B4-4404-9989-1346FAF2D5B4}"/>
              </a:ext>
            </a:extLst>
          </p:cNvPr>
          <p:cNvSpPr/>
          <p:nvPr/>
        </p:nvSpPr>
        <p:spPr>
          <a:xfrm>
            <a:off x="2278251" y="1340271"/>
            <a:ext cx="83484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Приобщить детей к ценностям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«Человек», «Семья», «Родина», «Природа»,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именно: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08695259-E303-4317-A9A2-249795B9F76E}"/>
              </a:ext>
            </a:extLst>
          </p:cNvPr>
          <p:cNvSpPr/>
          <p:nvPr/>
        </p:nvSpPr>
        <p:spPr>
          <a:xfrm>
            <a:off x="1263112" y="2045260"/>
            <a:ext cx="101617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отношение к знанию как ценности, формировать понимание значения образования для человека, общества, страны;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 к отечественным традициям и праздникам, истории и достижениям родной страны, культурному наследию народов России;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уважение к людям – представителям разных народов России независимо от их этнической принадлежности;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уважительное отношение к государственным символам страны: флагу, гербу, гимну;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бережное и ответственное отношение к природе родного края, родной страны, формировать первый опыт действий по сохранению природы</a:t>
            </a:r>
          </a:p>
        </p:txBody>
      </p:sp>
    </p:spTree>
    <p:extLst>
      <p:ext uri="{BB962C8B-B14F-4D97-AF65-F5344CB8AC3E}">
        <p14:creationId xmlns:p14="http://schemas.microsoft.com/office/powerpoint/2010/main" val="1448017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F096905-807F-4B3E-8601-F37AAB182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7739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9C4E1B4-2B8D-4841-930D-D8E4E177A1D3}"/>
              </a:ext>
            </a:extLst>
          </p:cNvPr>
          <p:cNvSpPr/>
          <p:nvPr/>
        </p:nvSpPr>
        <p:spPr>
          <a:xfrm>
            <a:off x="3435458" y="241821"/>
            <a:ext cx="7645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«Речевое развитие»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A7DD386-A012-4706-8348-41C9B32F86A1}"/>
              </a:ext>
            </a:extLst>
          </p:cNvPr>
          <p:cNvSpPr/>
          <p:nvPr/>
        </p:nvSpPr>
        <p:spPr>
          <a:xfrm>
            <a:off x="1999281" y="1510045"/>
            <a:ext cx="908200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Разделы, в которых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реализует содержание образовательной деятельности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 лет до 3 лет                - Формирование словаря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- Звуковая культура речи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- Грамматический строй речи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- Связная речь       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 лет до 4 лет                - Формирование словаря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4 лет до 5 лет                - Звуковая культура речи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5 лет до 6 лет                - Грамматический строй речи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6 лет до 7 лет                - Связная речь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- Подготовка детей к обучению грамоте</a:t>
            </a:r>
          </a:p>
        </p:txBody>
      </p:sp>
      <p:sp>
        <p:nvSpPr>
          <p:cNvPr id="8" name="Правая фигурная скобка 7">
            <a:extLst>
              <a:ext uri="{FF2B5EF4-FFF2-40B4-BE49-F238E27FC236}">
                <a16:creationId xmlns="" xmlns:a16="http://schemas.microsoft.com/office/drawing/2014/main" id="{7CA0805C-8A0B-4574-9612-932A0E5A7160}"/>
              </a:ext>
            </a:extLst>
          </p:cNvPr>
          <p:cNvSpPr/>
          <p:nvPr/>
        </p:nvSpPr>
        <p:spPr>
          <a:xfrm>
            <a:off x="3797086" y="3429000"/>
            <a:ext cx="356460" cy="1266122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Правая фигурная скобка 3">
            <a:extLst>
              <a:ext uri="{FF2B5EF4-FFF2-40B4-BE49-F238E27FC236}">
                <a16:creationId xmlns="" xmlns:a16="http://schemas.microsoft.com/office/drawing/2014/main" id="{560DC8D3-493D-4EB3-A86F-C4394C4FE777}"/>
              </a:ext>
            </a:extLst>
          </p:cNvPr>
          <p:cNvSpPr/>
          <p:nvPr/>
        </p:nvSpPr>
        <p:spPr>
          <a:xfrm>
            <a:off x="3797086" y="2090354"/>
            <a:ext cx="356460" cy="100930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151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F096905-807F-4B3E-8601-F37AAB182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FC3FCD2-3A92-4D88-90D9-E519C7BF6701}"/>
              </a:ext>
            </a:extLst>
          </p:cNvPr>
          <p:cNvSpPr/>
          <p:nvPr/>
        </p:nvSpPr>
        <p:spPr>
          <a:xfrm>
            <a:off x="2105186" y="327505"/>
            <a:ext cx="79816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Совокупные задачи воспитания в рамках образовательной области «Речевое развитие»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DAE6035-E4B4-4404-9989-1346FAF2D5B4}"/>
              </a:ext>
            </a:extLst>
          </p:cNvPr>
          <p:cNvSpPr/>
          <p:nvPr/>
        </p:nvSpPr>
        <p:spPr>
          <a:xfrm>
            <a:off x="3084163" y="2657628"/>
            <a:ext cx="83484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Приобщить детей к ценностям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«Культура» и «Красота»,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именно: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33E1385-3EC0-4170-B5DB-863ECE08A7D9}"/>
              </a:ext>
            </a:extLst>
          </p:cNvPr>
          <p:cNvSpPr txBox="1"/>
          <p:nvPr/>
        </p:nvSpPr>
        <p:spPr>
          <a:xfrm>
            <a:off x="1112157" y="1421838"/>
            <a:ext cx="942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ВАЖНО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085BFDB-BE00-41AC-AA70-DA4E4DE4C86A}"/>
              </a:ext>
            </a:extLst>
          </p:cNvPr>
          <p:cNvSpPr txBox="1"/>
          <p:nvPr/>
        </p:nvSpPr>
        <p:spPr>
          <a:xfrm>
            <a:off x="2277880" y="1421838"/>
            <a:ext cx="78089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задач педагога в области речевого развития – формировать у детей от 2 до 7 лет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художественной литературе.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1F8DDBF-6B65-4519-9A74-DA0676A50F58}"/>
              </a:ext>
            </a:extLst>
          </p:cNvPr>
          <p:cNvSpPr/>
          <p:nvPr/>
        </p:nvSpPr>
        <p:spPr>
          <a:xfrm>
            <a:off x="1850384" y="3340802"/>
            <a:ext cx="866392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детей разным формам речевого этикета, которые отражают принятые в обществе правила и нормы культурного поведения;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отношение к родному языку как ценности, умение чувствовать красоту языка, стремление говорить красиво: на правильном, богатом, образном язык</a:t>
            </a:r>
          </a:p>
        </p:txBody>
      </p:sp>
    </p:spTree>
    <p:extLst>
      <p:ext uri="{BB962C8B-B14F-4D97-AF65-F5344CB8AC3E}">
        <p14:creationId xmlns:p14="http://schemas.microsoft.com/office/powerpoint/2010/main" val="1313198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F096905-807F-4B3E-8601-F37AAB182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9C4E1B4-2B8D-4841-930D-D8E4E177A1D3}"/>
              </a:ext>
            </a:extLst>
          </p:cNvPr>
          <p:cNvSpPr/>
          <p:nvPr/>
        </p:nvSpPr>
        <p:spPr>
          <a:xfrm>
            <a:off x="2107769" y="202045"/>
            <a:ext cx="88030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«Художественно-эстетическое развитие развитие»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A7DD386-A012-4706-8348-41C9B32F86A1}"/>
              </a:ext>
            </a:extLst>
          </p:cNvPr>
          <p:cNvSpPr/>
          <p:nvPr/>
        </p:nvSpPr>
        <p:spPr>
          <a:xfrm>
            <a:off x="945397" y="908336"/>
            <a:ext cx="1075582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Разделы, в которых педагог реализует содержание образовательной деятельности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 лет до 3 лет                     - Приобщение к искусству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Изобразительная деятельность: рисование и лепка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Конструктивная деятельность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Музыкальная деятельность: слушание, пение, музыкально-ритмические движения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Театрализованная деятельность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Культурно-досуговая деятельность              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 лет до 4 лет                     - Приобщение к искусству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Изобразительная деятельность: рисование, лепка, аппликация, народное декоративно-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прикладное искусство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Конструктивная деятельность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 Музыкальная деятельность: слушание, пение, песенное творчество, музыкально-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ритмические движения, игра на детских музыкальных инструментах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Театрализованная деятельность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Культурно-досуговая деятельность     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</a:p>
        </p:txBody>
      </p:sp>
      <p:sp>
        <p:nvSpPr>
          <p:cNvPr id="8" name="Правая фигурная скобка 7">
            <a:extLst>
              <a:ext uri="{FF2B5EF4-FFF2-40B4-BE49-F238E27FC236}">
                <a16:creationId xmlns="" xmlns:a16="http://schemas.microsoft.com/office/drawing/2014/main" id="{7CA0805C-8A0B-4574-9612-932A0E5A7160}"/>
              </a:ext>
            </a:extLst>
          </p:cNvPr>
          <p:cNvSpPr/>
          <p:nvPr/>
        </p:nvSpPr>
        <p:spPr>
          <a:xfrm>
            <a:off x="2762573" y="3264763"/>
            <a:ext cx="368084" cy="2082505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Правая фигурная скобка 3">
            <a:extLst>
              <a:ext uri="{FF2B5EF4-FFF2-40B4-BE49-F238E27FC236}">
                <a16:creationId xmlns="" xmlns:a16="http://schemas.microsoft.com/office/drawing/2014/main" id="{560DC8D3-493D-4EB3-A86F-C4394C4FE777}"/>
              </a:ext>
            </a:extLst>
          </p:cNvPr>
          <p:cNvSpPr/>
          <p:nvPr/>
        </p:nvSpPr>
        <p:spPr>
          <a:xfrm>
            <a:off x="2750950" y="1510731"/>
            <a:ext cx="379707" cy="1449445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108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F096905-807F-4B3E-8601-F37AAB182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7739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9C4E1B4-2B8D-4841-930D-D8E4E177A1D3}"/>
              </a:ext>
            </a:extLst>
          </p:cNvPr>
          <p:cNvSpPr/>
          <p:nvPr/>
        </p:nvSpPr>
        <p:spPr>
          <a:xfrm>
            <a:off x="2278251" y="241821"/>
            <a:ext cx="88030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«Художественно-эстетическое развитие развитие»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A7DD386-A012-4706-8348-41C9B32F86A1}"/>
              </a:ext>
            </a:extLst>
          </p:cNvPr>
          <p:cNvSpPr/>
          <p:nvPr/>
        </p:nvSpPr>
        <p:spPr>
          <a:xfrm>
            <a:off x="681925" y="908336"/>
            <a:ext cx="1111228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Разделы, в которых педагог реализует содержание образовательной деятельности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4 лет до 5 лет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к искусству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-  Изобразительная деятельность: рисование, лепка, аппликация, народное декоративно-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прикладное искусство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Конструктивная деятельность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Музыкальная деятельность: слушание, пение, песенное творчество, музыкально-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ритмические движения, игра на детских музыкальных инструментах, развитие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танцевально-игрового творчества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Театрализованная деятельность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Культурно-досуговая деятельность     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5 лет до 6 лет                     - Приобщение к искусству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 Изобразительная деятельность: предметное, сюжетное, декоративное рисование;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лепка, в том числе декоративная; аппликация, прикладное творчество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Конструктивная деятельность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Музыкальная деятельность: слушание, пение, песенное творчество, музыкально-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ритмические движения, игра на детских музыкальных инструментах, музыкально -игровое 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танцевальное творчество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Театрализованная деятельность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Культурно-досуговая деятельность</a:t>
            </a:r>
          </a:p>
        </p:txBody>
      </p:sp>
      <p:sp>
        <p:nvSpPr>
          <p:cNvPr id="8" name="Правая фигурная скобка 7">
            <a:extLst>
              <a:ext uri="{FF2B5EF4-FFF2-40B4-BE49-F238E27FC236}">
                <a16:creationId xmlns="" xmlns:a16="http://schemas.microsoft.com/office/drawing/2014/main" id="{7CA0805C-8A0B-4574-9612-932A0E5A7160}"/>
              </a:ext>
            </a:extLst>
          </p:cNvPr>
          <p:cNvSpPr/>
          <p:nvPr/>
        </p:nvSpPr>
        <p:spPr>
          <a:xfrm>
            <a:off x="2750949" y="3905573"/>
            <a:ext cx="356461" cy="232729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Правая фигурная скобка 3">
            <a:extLst>
              <a:ext uri="{FF2B5EF4-FFF2-40B4-BE49-F238E27FC236}">
                <a16:creationId xmlns="" xmlns:a16="http://schemas.microsoft.com/office/drawing/2014/main" id="{560DC8D3-493D-4EB3-A86F-C4394C4FE777}"/>
              </a:ext>
            </a:extLst>
          </p:cNvPr>
          <p:cNvSpPr/>
          <p:nvPr/>
        </p:nvSpPr>
        <p:spPr>
          <a:xfrm>
            <a:off x="2750950" y="1510731"/>
            <a:ext cx="356461" cy="217786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154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F096905-807F-4B3E-8601-F37AAB182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7739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9C4E1B4-2B8D-4841-930D-D8E4E177A1D3}"/>
              </a:ext>
            </a:extLst>
          </p:cNvPr>
          <p:cNvSpPr/>
          <p:nvPr/>
        </p:nvSpPr>
        <p:spPr>
          <a:xfrm>
            <a:off x="2278251" y="241821"/>
            <a:ext cx="88030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«Художественно-эстетическое развитие развитие»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A7DD386-A012-4706-8348-41C9B32F86A1}"/>
              </a:ext>
            </a:extLst>
          </p:cNvPr>
          <p:cNvSpPr/>
          <p:nvPr/>
        </p:nvSpPr>
        <p:spPr>
          <a:xfrm>
            <a:off x="1100379" y="1621258"/>
            <a:ext cx="10492353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Разделы, в которых педагог реализует содержание образовательной деятельности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6 лет до 7 лет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к искусству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-  Изобразительная деятельность: предметное, сюжетное, декоративное рисование;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лепка, в том числе декоративная; аппликация, прикладное творчество, народное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декоративно-прикладное искусство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Конструктивная деятельность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Музыкальная деятельность: слушание, пение, песенное творчество, музыкально-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ритмические движения, игра на детских музыкальных инструментах, музыкально-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игровое и танцевальное творчество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Театрализованная деятельность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- Культурно-досуговая деятельность     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</a:p>
        </p:txBody>
      </p:sp>
      <p:sp>
        <p:nvSpPr>
          <p:cNvPr id="4" name="Правая фигурная скобка 3">
            <a:extLst>
              <a:ext uri="{FF2B5EF4-FFF2-40B4-BE49-F238E27FC236}">
                <a16:creationId xmlns="" xmlns:a16="http://schemas.microsoft.com/office/drawing/2014/main" id="{560DC8D3-493D-4EB3-A86F-C4394C4FE777}"/>
              </a:ext>
            </a:extLst>
          </p:cNvPr>
          <p:cNvSpPr/>
          <p:nvPr/>
        </p:nvSpPr>
        <p:spPr>
          <a:xfrm>
            <a:off x="2929180" y="2209706"/>
            <a:ext cx="302217" cy="2563771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90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F096905-807F-4B3E-8601-F37AAB182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FC3FCD2-3A92-4D88-90D9-E519C7BF6701}"/>
              </a:ext>
            </a:extLst>
          </p:cNvPr>
          <p:cNvSpPr/>
          <p:nvPr/>
        </p:nvSpPr>
        <p:spPr>
          <a:xfrm>
            <a:off x="2105186" y="327505"/>
            <a:ext cx="79816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Совокупные задачи воспитания в рамках образовательной области «Художественно-эстетическое развитие»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DAE6035-E4B4-4404-9989-1346FAF2D5B4}"/>
              </a:ext>
            </a:extLst>
          </p:cNvPr>
          <p:cNvSpPr/>
          <p:nvPr/>
        </p:nvSpPr>
        <p:spPr>
          <a:xfrm>
            <a:off x="2278251" y="1340271"/>
            <a:ext cx="83484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Приобщить детей к ценностям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«Культура и «Красота»,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именно: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8053DB22-A25D-4448-BB89-9D1EEC31302A}"/>
              </a:ext>
            </a:extLst>
          </p:cNvPr>
          <p:cNvSpPr/>
          <p:nvPr/>
        </p:nvSpPr>
        <p:spPr>
          <a:xfrm>
            <a:off x="1263112" y="1868208"/>
            <a:ext cx="1016172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эстетические чувства: удивление, радость, восхищение к различным объектам и явлениям окружающего природного, бытового, социального мира, к произведениям разных видов, жанров и стилей искусства в соответствии с возрастными особенностями;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 к традициям и великому культурному наследию российского народа, шедеврам мировой художественной культуры;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эстетическое, эмоционально-ценностное отношение к окружающему миру для гармонизации внешнего и внутреннего мира ребенка;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раскрытия детьми базовых ценностей и их проживания в разных видах художественно-творческой деятельности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выявления, развития и реализации творческого потенциала каждого ребенка с учетом его индивидуальности, поддерживать его готовность к творческой самореализации и сотворчеству с другими детьми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взрослыми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целостную картину мира на основе интеграции интеллектуального и эмоционально-образного способов его освоения детьми; </a:t>
            </a:r>
          </a:p>
        </p:txBody>
      </p:sp>
    </p:spTree>
    <p:extLst>
      <p:ext uri="{BB962C8B-B14F-4D97-AF65-F5344CB8AC3E}">
        <p14:creationId xmlns:p14="http://schemas.microsoft.com/office/powerpoint/2010/main" val="3864213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F096905-807F-4B3E-8601-F37AAB182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7498" cy="7099821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9C4E1B4-2B8D-4841-930D-D8E4E177A1D3}"/>
              </a:ext>
            </a:extLst>
          </p:cNvPr>
          <p:cNvSpPr/>
          <p:nvPr/>
        </p:nvSpPr>
        <p:spPr>
          <a:xfrm>
            <a:off x="3264977" y="241821"/>
            <a:ext cx="7645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«Физическое развитие»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A7DD386-A012-4706-8348-41C9B32F86A1}"/>
              </a:ext>
            </a:extLst>
          </p:cNvPr>
          <p:cNvSpPr/>
          <p:nvPr/>
        </p:nvSpPr>
        <p:spPr>
          <a:xfrm>
            <a:off x="1363851" y="1123628"/>
            <a:ext cx="10120393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Разделы, в которых педагог реализует содержание образовательной деятельности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 лет до 3 лет                - Основная гимнастика: основные движения, общеразвивающие упражнения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Подвижные игры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- Формирование основ здорового образа жизни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 лет до 4 лет                - Основная гимнастика: основные движения, общеразвивающие и строевые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упражнения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- Подвижные игры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- Спортивные упражнения: катание на санках, ходьба на лыжах, катание на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трехколесном велосипеде, плавание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- Формирование основ здорового образа жизни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-  Активный отдых: физкультурные досуги (подвижные игры и игровые упражнения,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игры-забавы, аттракционы, хороводы, игры с пением, музыкально-ритмические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упражнения), дни здоровья (подвижные игры на свежем воздухе, физкультурный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досуг, спортивные упражнения, прогулка-экскурсия за пределы участка ДОО)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авая фигурная скобка 7">
            <a:extLst>
              <a:ext uri="{FF2B5EF4-FFF2-40B4-BE49-F238E27FC236}">
                <a16:creationId xmlns="" xmlns:a16="http://schemas.microsoft.com/office/drawing/2014/main" id="{7CA0805C-8A0B-4574-9612-932A0E5A7160}"/>
              </a:ext>
            </a:extLst>
          </p:cNvPr>
          <p:cNvSpPr/>
          <p:nvPr/>
        </p:nvSpPr>
        <p:spPr>
          <a:xfrm>
            <a:off x="3182318" y="1778793"/>
            <a:ext cx="284135" cy="686955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Правая фигурная скобка 6">
            <a:extLst>
              <a:ext uri="{FF2B5EF4-FFF2-40B4-BE49-F238E27FC236}">
                <a16:creationId xmlns="" xmlns:a16="http://schemas.microsoft.com/office/drawing/2014/main" id="{D34A6F2A-2BD3-41C1-A9F4-BE3D7F956091}"/>
              </a:ext>
            </a:extLst>
          </p:cNvPr>
          <p:cNvSpPr/>
          <p:nvPr/>
        </p:nvSpPr>
        <p:spPr>
          <a:xfrm>
            <a:off x="3182317" y="2734460"/>
            <a:ext cx="284135" cy="242932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593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F096905-807F-4B3E-8601-F37AAB182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7498" cy="7099821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9C4E1B4-2B8D-4841-930D-D8E4E177A1D3}"/>
              </a:ext>
            </a:extLst>
          </p:cNvPr>
          <p:cNvSpPr/>
          <p:nvPr/>
        </p:nvSpPr>
        <p:spPr>
          <a:xfrm>
            <a:off x="3264977" y="241821"/>
            <a:ext cx="7645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«Физическое развитие»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A7DD386-A012-4706-8348-41C9B32F86A1}"/>
              </a:ext>
            </a:extLst>
          </p:cNvPr>
          <p:cNvSpPr/>
          <p:nvPr/>
        </p:nvSpPr>
        <p:spPr>
          <a:xfrm>
            <a:off x="495946" y="736171"/>
            <a:ext cx="1169605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Разделы, в которых педагог реализует содержание образовательной деятельности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4 лет до 5 лет          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гимнастика: основные движения, общеразвивающие упражнения, ритмическая  гимнастика и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строевые упражнения 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- Подвижные игры 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- Спортивные упражнения: катание на санках, катание на трехколесном и двухколесном велосипеде,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самокате, ходьба на лыжах, плавание 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- Формирование основ здорового образа жизни 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- Активный отдых: физкультурные праздники и досуги (подвижные игры, игры с элементами соревнования,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аттракционы, музыкально-ритмические и танцевальные упражнения), дни здоровья (физкультурно-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оздоровительные мероприятия, прогулки, игры на свежем воздухе</a:t>
            </a:r>
          </a:p>
          <a:p>
            <a:pPr lvl="0"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5 лет до 6 лет             - Основная гимнастика: основные движения, общеразвивающие упражнения, ритмическая гимнастика и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строевые упражнения 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- Подвижные игры 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- Спортивные игры: городки, элементы баскетбола, бадминтон, элементы футбола 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- Спортивные упражнения: катание на санках, ходьба на лыжах, катание на двухколесном велосипеде,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самокате, плавание 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- Формирование основ здорового образа жизни 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- Активный отдых: физкультурные праздники (ранее освоенные движения, в том числе спортивные и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гимнастические упражнения, подвижные и спортивные игры) и досуги (подвижные игры, игры-эстафеты, 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музыкально-ритмические упражнения, творческие задания), дни здоровья (оздоровительные мероприятия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и туристские прогулки), туристские прогулки и экскурсии       </a:t>
            </a:r>
          </a:p>
          <a:p>
            <a:pPr lvl="0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авая фигурная скобка 6">
            <a:extLst>
              <a:ext uri="{FF2B5EF4-FFF2-40B4-BE49-F238E27FC236}">
                <a16:creationId xmlns="" xmlns:a16="http://schemas.microsoft.com/office/drawing/2014/main" id="{D34A6F2A-2BD3-41C1-A9F4-BE3D7F956091}"/>
              </a:ext>
            </a:extLst>
          </p:cNvPr>
          <p:cNvSpPr/>
          <p:nvPr/>
        </p:nvSpPr>
        <p:spPr>
          <a:xfrm>
            <a:off x="2267920" y="1393818"/>
            <a:ext cx="284135" cy="242932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Правая фигурная скобка 8">
            <a:extLst>
              <a:ext uri="{FF2B5EF4-FFF2-40B4-BE49-F238E27FC236}">
                <a16:creationId xmlns="" xmlns:a16="http://schemas.microsoft.com/office/drawing/2014/main" id="{91F72ADF-E7F7-4D22-BC55-81CDFE266669}"/>
              </a:ext>
            </a:extLst>
          </p:cNvPr>
          <p:cNvSpPr/>
          <p:nvPr/>
        </p:nvSpPr>
        <p:spPr>
          <a:xfrm>
            <a:off x="2278253" y="3890881"/>
            <a:ext cx="284135" cy="2633905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690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F096905-807F-4B3E-8601-F37AAB182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7498" cy="7099821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9C4E1B4-2B8D-4841-930D-D8E4E177A1D3}"/>
              </a:ext>
            </a:extLst>
          </p:cNvPr>
          <p:cNvSpPr/>
          <p:nvPr/>
        </p:nvSpPr>
        <p:spPr>
          <a:xfrm>
            <a:off x="3264977" y="241821"/>
            <a:ext cx="7645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«Физическое развитие»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A7DD386-A012-4706-8348-41C9B32F86A1}"/>
              </a:ext>
            </a:extLst>
          </p:cNvPr>
          <p:cNvSpPr/>
          <p:nvPr/>
        </p:nvSpPr>
        <p:spPr>
          <a:xfrm>
            <a:off x="247973" y="1124532"/>
            <a:ext cx="1169605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Разделы, в которых педагог реализует содержание образовательной деятельности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6 лет до 7 лет          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гимнастика: основные движения, общеразвивающие упражнения, ритмическая  гимнастика и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строевые упражнения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- Подвижные игры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- Спортивные игры: городки, элементы баскетбола, элементы футбола, элементы хоккея (без коньков – на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снегу, на траве), бадминтон, элементы настольного тенниса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- Спортивные упражнения: катание на санках, ходьба на лыжах, катание на коньках, катание на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двухколесном велосипеде, самокате, плавание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- Формирование основ здорового образа жизни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- Активный отдых: физкультурные праздники (сезонные спортивные упражнения, элементы соревнования,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с включением игр-эстафет, спортивных игр, на базе ранее освоенных физических упражнений) и досуги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(подвижные игры, в том числе, игры народов России, игры-эстафеты, музыкально-ритмические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упражнения, импровизация, танцевальные упражнения, творческие задания), дни здоровья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(оздоровительные мероприятия, в том числе физкультурные досуги, и туристские прогулки),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туристские прогулки и экскурсии</a:t>
            </a:r>
          </a:p>
          <a:p>
            <a:pPr lvl="0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авая фигурная скобка 6">
            <a:extLst>
              <a:ext uri="{FF2B5EF4-FFF2-40B4-BE49-F238E27FC236}">
                <a16:creationId xmlns="" xmlns:a16="http://schemas.microsoft.com/office/drawing/2014/main" id="{D34A6F2A-2BD3-41C1-A9F4-BE3D7F956091}"/>
              </a:ext>
            </a:extLst>
          </p:cNvPr>
          <p:cNvSpPr/>
          <p:nvPr/>
        </p:nvSpPr>
        <p:spPr>
          <a:xfrm>
            <a:off x="1973452" y="1754668"/>
            <a:ext cx="320297" cy="334866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621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77BB7D-C96E-4759-A521-1AFD01CE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56461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0601178B-3F3A-4643-ACAA-72A6082FE385}"/>
              </a:ext>
            </a:extLst>
          </p:cNvPr>
          <p:cNvSpPr/>
          <p:nvPr/>
        </p:nvSpPr>
        <p:spPr>
          <a:xfrm>
            <a:off x="1477505" y="629550"/>
            <a:ext cx="9236990" cy="468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07000"/>
              </a:lnSpc>
              <a:spcBef>
                <a:spcPts val="675"/>
              </a:spcBef>
              <a:spcAft>
                <a:spcPts val="80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 проведения практикума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6F1BC34-0341-4043-9F9F-48BD0A7903C6}"/>
              </a:ext>
            </a:extLst>
          </p:cNvPr>
          <p:cNvSpPr txBox="1"/>
          <p:nvPr/>
        </p:nvSpPr>
        <p:spPr>
          <a:xfrm>
            <a:off x="1890794" y="1920022"/>
            <a:ext cx="95366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1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 содержательного раздела Федеральной  образовательной программы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дошкольного образования.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2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возрастных периодов и содержание образовательной деятельности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по образовательным областям.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Культурные практики и занятия. Отличия.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Цели, задачи и направления Федеральной рабочей программы воспитания.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Итоговый тест.</a:t>
            </a:r>
          </a:p>
        </p:txBody>
      </p:sp>
    </p:spTree>
    <p:extLst>
      <p:ext uri="{BB962C8B-B14F-4D97-AF65-F5344CB8AC3E}">
        <p14:creationId xmlns:p14="http://schemas.microsoft.com/office/powerpoint/2010/main" val="2641656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F096905-807F-4B3E-8601-F37AAB182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FC3FCD2-3A92-4D88-90D9-E519C7BF6701}"/>
              </a:ext>
            </a:extLst>
          </p:cNvPr>
          <p:cNvSpPr/>
          <p:nvPr/>
        </p:nvSpPr>
        <p:spPr>
          <a:xfrm>
            <a:off x="2105186" y="327505"/>
            <a:ext cx="79816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Совокупные задачи воспитания в рамках образовательной области «Физическое развитие»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DAE6035-E4B4-4404-9989-1346FAF2D5B4}"/>
              </a:ext>
            </a:extLst>
          </p:cNvPr>
          <p:cNvSpPr/>
          <p:nvPr/>
        </p:nvSpPr>
        <p:spPr>
          <a:xfrm>
            <a:off x="3440624" y="1499598"/>
            <a:ext cx="83484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Приобщить детей к ценностям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«Жизнь», «Здоровье»,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именно: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26D1073-8140-4FF0-9E35-3EDE27519556}"/>
              </a:ext>
            </a:extLst>
          </p:cNvPr>
          <p:cNvSpPr/>
          <p:nvPr/>
        </p:nvSpPr>
        <p:spPr>
          <a:xfrm>
            <a:off x="1171414" y="2146649"/>
            <a:ext cx="1034511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осознанное отношение к жизни как основоположной ценности и здоровью как совокупности физического, духовного и социального благополучия человека;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возрастосообразные представления и знания в области физической культуры, здоровья и безопасного образа жизни;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эмоционально-ценностное отношение к здоровому образу жизни, физическим упражнениям, подвижным играм, закаливанию организма, гигиеническим нормам и правилам;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активность, самостоятельность, самоуважение, коммуникабельность, уверенность и другие личностные качества;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 к ценностям, нормам и знаниям физической культуры в целях физического развития и саморазвития детей;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основные гигиенические навыки, представления о здоровом образе жизни</a:t>
            </a:r>
          </a:p>
        </p:txBody>
      </p:sp>
    </p:spTree>
    <p:extLst>
      <p:ext uri="{BB962C8B-B14F-4D97-AF65-F5344CB8AC3E}">
        <p14:creationId xmlns:p14="http://schemas.microsoft.com/office/powerpoint/2010/main" val="3229445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77BB7D-C96E-4759-A521-1AFD01CE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0601178B-3F3A-4643-ACAA-72A6082FE385}"/>
              </a:ext>
            </a:extLst>
          </p:cNvPr>
          <p:cNvSpPr/>
          <p:nvPr/>
        </p:nvSpPr>
        <p:spPr>
          <a:xfrm>
            <a:off x="1477505" y="464949"/>
            <a:ext cx="9236990" cy="40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07000"/>
              </a:lnSpc>
              <a:spcBef>
                <a:spcPts val="675"/>
              </a:spcBef>
              <a:spcAft>
                <a:spcPts val="800"/>
              </a:spcAft>
            </a:pPr>
            <a:r>
              <a:rPr lang="ru-RU" sz="2000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Занятие </a:t>
            </a:r>
            <a:r>
              <a:rPr lang="ru-RU" sz="2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Культурные практики и занятия. Отличия.</a:t>
            </a:r>
            <a:endParaRPr lang="ru-RU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F42F248C-FC8E-4D2A-AE90-26C5812BA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5057" y="4698755"/>
            <a:ext cx="7191213" cy="75973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A769B96-6CC2-4E95-A9D8-1F30B8AD64A3}"/>
              </a:ext>
            </a:extLst>
          </p:cNvPr>
          <p:cNvSpPr txBox="1"/>
          <p:nvPr/>
        </p:nvSpPr>
        <p:spPr>
          <a:xfrm>
            <a:off x="1038387" y="1301507"/>
            <a:ext cx="94384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Занятие рассматривается: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дело, занимательное и интересное детям, развивающее их;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деятельность, направленная на освоение детьми одной или нескольких образовательных областей, или их интеграцию с использованием разнообразных форм и методов работы, выбор которых осуществляется педагогом самостоятельно.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122C218-090D-4E59-BC17-C4752EB25C42}"/>
              </a:ext>
            </a:extLst>
          </p:cNvPr>
          <p:cNvSpPr txBox="1"/>
          <p:nvPr/>
        </p:nvSpPr>
        <p:spPr>
          <a:xfrm>
            <a:off x="1886584" y="2833542"/>
            <a:ext cx="92369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является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формой организации обучения, наряду с экскурсиями, дидактическими играми,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играми-путешествиями и другими.</a:t>
            </a:r>
          </a:p>
          <a:p>
            <a:r>
              <a:rPr lang="ru-RU" sz="1600" dirty="0"/>
              <a:t>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Оно может проводиться в виде образовательных ситуаций, тематических событий, проектной деятельности, проблемно-обучающих ситуаций, интегрирующих содержание образовательных областей, творческих и исследовательских проектов и т.д.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89168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77BB7D-C96E-4759-A521-1AFD01CE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912354B-9D41-4E59-ACF4-E3E1F15F612F}"/>
              </a:ext>
            </a:extLst>
          </p:cNvPr>
          <p:cNvSpPr txBox="1"/>
          <p:nvPr/>
        </p:nvSpPr>
        <p:spPr>
          <a:xfrm>
            <a:off x="1442192" y="730522"/>
            <a:ext cx="9050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К культурным практикам относят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игровую, продуктивную, познавательно-исследовательскую, коммуникативную практики, чтение художественной литературы.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4D5621F-6C55-47CD-BF52-2CDA26CF9782}"/>
              </a:ext>
            </a:extLst>
          </p:cNvPr>
          <p:cNvSpPr txBox="1"/>
          <p:nvPr/>
        </p:nvSpPr>
        <p:spPr>
          <a:xfrm>
            <a:off x="958215" y="1859340"/>
            <a:ext cx="103090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Культурные практики предоставляют ребёнку возможность проявить свою субъективность с разных сторон, что,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свою очередь, способствует становлению разных видов детских инициатив: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игровой практике ребёнок проявляет себя как творческий субъект (творческая инициатива);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продуктивной – созидающий и волевой субъект (инициатива целеполагания);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познавательно-исследовательской практике – как субъект исследования (познавательная инициатива);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коммуникативной практике – как партнёр по взаимодействию и собеседник (коммуникативная инициатива);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художественной литературы дополняет развивающие возможности других культурных практик детей дошкольного возраста (игровой, познавательно-исследовательской, продуктивной деятельности).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1A2C0E9F-83D3-4AC4-86D1-F710A29E7954}"/>
              </a:ext>
            </a:extLst>
          </p:cNvPr>
          <p:cNvSpPr txBox="1"/>
          <p:nvPr/>
        </p:nvSpPr>
        <p:spPr>
          <a:xfrm>
            <a:off x="958215" y="4312503"/>
            <a:ext cx="101540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В процессе культурных практик педагог создает атмосферу свободы выбора, творческого обмена и самовыражения, сотрудничества взрослого и детей.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Организация культурных практик предполагает подгрупповой способ объединения детей.</a:t>
            </a:r>
          </a:p>
        </p:txBody>
      </p:sp>
    </p:spTree>
    <p:extLst>
      <p:ext uri="{BB962C8B-B14F-4D97-AF65-F5344CB8AC3E}">
        <p14:creationId xmlns:p14="http://schemas.microsoft.com/office/powerpoint/2010/main" val="3611919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77BB7D-C96E-4759-A521-1AFD01CE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4467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5C6A70A-5B25-44BF-94D8-8A94DE529BBC}"/>
              </a:ext>
            </a:extLst>
          </p:cNvPr>
          <p:cNvSpPr txBox="1"/>
          <p:nvPr/>
        </p:nvSpPr>
        <p:spPr>
          <a:xfrm>
            <a:off x="1332855" y="340963"/>
            <a:ext cx="9872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Цели, задачи и направления Федеральной рабочей программы воспитания.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8E1FEF6-6942-4A25-B124-508EA624E10A}"/>
              </a:ext>
            </a:extLst>
          </p:cNvPr>
          <p:cNvSpPr txBox="1"/>
          <p:nvPr/>
        </p:nvSpPr>
        <p:spPr>
          <a:xfrm>
            <a:off x="1332855" y="1193368"/>
            <a:ext cx="9872420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цель воспитания в ДОО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личностное развитие каждого ребёнка с учётом его индивидуальности и создание условий для позитивной социализации детей на основе традиционных ценностей российского общества, что предполагает:</a:t>
            </a:r>
          </a:p>
          <a:p>
            <a:pPr>
              <a:spcAft>
                <a:spcPts val="600"/>
              </a:spcAft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ценностного отношения к окружающему миру (природному и социокультурному), другим людям, самому себе;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первичного опыта деятельности и поведения в соответствии с традиционными ценностями, принятыми в обществе нормами и правилами.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002970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77BB7D-C96E-4759-A521-1AFD01CE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64947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6272D3C-0208-4902-8A52-6FEB028169E0}"/>
              </a:ext>
            </a:extLst>
          </p:cNvPr>
          <p:cNvSpPr txBox="1"/>
          <p:nvPr/>
        </p:nvSpPr>
        <p:spPr>
          <a:xfrm>
            <a:off x="929898" y="1094718"/>
            <a:ext cx="1094180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задачи воспитания в ДОО:</a:t>
            </a:r>
          </a:p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развитию личности, основанному на принятых в обществе представлениях о добре и зле, должном и недопустимом;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становлению нравственности, основанной на духовных отечественных традициях, внутренней установке личности поступать согласно своей совести;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развития и реализации личностного потенциала ребёнка, его готовности к творческому самовыражению и саморазвитию, самовоспитанию;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поддержку позитивной социализации ребёнка посредством проектирования и принятия уклада, воспитывающей среды, создания воспитывающих общностей.</a:t>
            </a:r>
          </a:p>
        </p:txBody>
      </p:sp>
    </p:spTree>
    <p:extLst>
      <p:ext uri="{BB962C8B-B14F-4D97-AF65-F5344CB8AC3E}">
        <p14:creationId xmlns:p14="http://schemas.microsoft.com/office/powerpoint/2010/main" val="23119652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77BB7D-C96E-4759-A521-1AFD01CE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4467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0C12548-86E2-4049-B5CE-41415E50D994}"/>
              </a:ext>
            </a:extLst>
          </p:cNvPr>
          <p:cNvSpPr txBox="1"/>
          <p:nvPr/>
        </p:nvSpPr>
        <p:spPr>
          <a:xfrm>
            <a:off x="1051690" y="573438"/>
            <a:ext cx="100886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воспитания:</a:t>
            </a:r>
          </a:p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Патриотическое.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Цель – содействовать формированию у ребёнка личностной позиции наследника традиций и культуры, защитника Отечества и творца (созидателя), ответственного за будущее своей страны.</a:t>
            </a:r>
          </a:p>
          <a:p>
            <a:pPr marL="342900" indent="-342900">
              <a:buFont typeface="+mj-lt"/>
              <a:buAutoNum type="arabicParenR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Духовно-нравственное.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– формирование способности к духовному развитию, нравственному самосовершенствованию, индивидуально-ответственному поведению.</a:t>
            </a:r>
          </a:p>
          <a:p>
            <a:pPr marL="342900" indent="-342900">
              <a:buFont typeface="+mj-lt"/>
              <a:buAutoNum type="arabicParenR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Цель – формирование ценностного отношения детей к семье, другому человеку, развитие дружелюбия, умения находить общий язык с другими людьми.</a:t>
            </a:r>
          </a:p>
          <a:p>
            <a:pPr marL="342900" indent="-342900">
              <a:buFont typeface="+mj-lt"/>
              <a:buAutoNum type="arabicParenR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Цель – формирование ценности познания.</a:t>
            </a:r>
          </a:p>
          <a:p>
            <a:pPr marL="342900" indent="-342900">
              <a:buFont typeface="+mj-lt"/>
              <a:buAutoNum type="arabicParenR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и оздоровительное.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Цель – формирование ценностного отношения детей к здоровому образу жизни, овладение элементарными гигиеническими навыками и правилами безопасности.</a:t>
            </a:r>
          </a:p>
          <a:p>
            <a:pPr marL="342900" indent="-342900">
              <a:buFont typeface="+mj-lt"/>
              <a:buAutoNum type="arabicParenR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Цель – формирование ценностного отношения детей у труду, трудолюбию и приобщение ребёнка к труду.</a:t>
            </a:r>
          </a:p>
          <a:p>
            <a:pPr marL="342900" indent="-342900">
              <a:buFont typeface="+mj-lt"/>
              <a:buAutoNum type="arabicParenR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Эстетическое.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Цель -  способствовать становлению у ребёнка ценностного отношения к красоте.</a:t>
            </a:r>
          </a:p>
        </p:txBody>
      </p:sp>
    </p:spTree>
    <p:extLst>
      <p:ext uri="{BB962C8B-B14F-4D97-AF65-F5344CB8AC3E}">
        <p14:creationId xmlns:p14="http://schemas.microsoft.com/office/powerpoint/2010/main" val="2350952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77BB7D-C96E-4759-A521-1AFD01CE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7A6D649-7232-4F86-9282-F155ABA5C7ED}"/>
              </a:ext>
            </a:extLst>
          </p:cNvPr>
          <p:cNvSpPr txBox="1"/>
          <p:nvPr/>
        </p:nvSpPr>
        <p:spPr>
          <a:xfrm>
            <a:off x="3595607" y="2619214"/>
            <a:ext cx="44535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ИТОГОВЫЙ  ТЕСТ</a:t>
            </a:r>
          </a:p>
        </p:txBody>
      </p:sp>
    </p:spTree>
    <p:extLst>
      <p:ext uri="{BB962C8B-B14F-4D97-AF65-F5344CB8AC3E}">
        <p14:creationId xmlns:p14="http://schemas.microsoft.com/office/powerpoint/2010/main" val="26647575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77BB7D-C96E-4759-A521-1AFD01CE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3FC3D2F5-F484-41B2-9739-0D92520B6273}"/>
              </a:ext>
            </a:extLst>
          </p:cNvPr>
          <p:cNvSpPr/>
          <p:nvPr/>
        </p:nvSpPr>
        <p:spPr>
          <a:xfrm>
            <a:off x="2123268" y="346065"/>
            <a:ext cx="83535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1. Компоненты содержательного раздела ФОП ДО.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семь пунктов, которые включает содержательный раздел ФОП ДО.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00ED3089-A6A1-460D-A0E0-AB096485F24F}"/>
              </a:ext>
            </a:extLst>
          </p:cNvPr>
          <p:cNvSpPr/>
          <p:nvPr/>
        </p:nvSpPr>
        <p:spPr>
          <a:xfrm>
            <a:off x="7625167" y="1385492"/>
            <a:ext cx="3719459" cy="32698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ФОП ДО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91FB32B2-83D3-4C32-A18C-30DEC9D68946}"/>
              </a:ext>
            </a:extLst>
          </p:cNvPr>
          <p:cNvSpPr/>
          <p:nvPr/>
        </p:nvSpPr>
        <p:spPr>
          <a:xfrm>
            <a:off x="798559" y="1373692"/>
            <a:ext cx="6183824" cy="32698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содержание обучения и воспитания по образовательным областям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C2BB8173-8077-4DE3-973B-5896C01EDFBF}"/>
              </a:ext>
            </a:extLst>
          </p:cNvPr>
          <p:cNvSpPr/>
          <p:nvPr/>
        </p:nvSpPr>
        <p:spPr>
          <a:xfrm>
            <a:off x="7625166" y="1907757"/>
            <a:ext cx="3719460" cy="32698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3B5E915E-80BE-467B-88FA-70843B59FF43}"/>
              </a:ext>
            </a:extLst>
          </p:cNvPr>
          <p:cNvSpPr/>
          <p:nvPr/>
        </p:nvSpPr>
        <p:spPr>
          <a:xfrm>
            <a:off x="798559" y="1895272"/>
            <a:ext cx="6183824" cy="32739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Вариативные формы, способы, методы и средства реализации ФОП ДО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5B992137-E2D7-4A9D-BE18-09C1B5A159BF}"/>
              </a:ext>
            </a:extLst>
          </p:cNvPr>
          <p:cNvSpPr/>
          <p:nvPr/>
        </p:nvSpPr>
        <p:spPr>
          <a:xfrm>
            <a:off x="773690" y="2433147"/>
            <a:ext cx="5215181" cy="64122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образовательной деятельности разных видов и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культурных практик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32E361C4-2CAC-4CE2-9618-27F66AC529EA}"/>
              </a:ext>
            </a:extLst>
          </p:cNvPr>
          <p:cNvSpPr/>
          <p:nvPr/>
        </p:nvSpPr>
        <p:spPr>
          <a:xfrm>
            <a:off x="6768816" y="2509297"/>
            <a:ext cx="4649494" cy="32698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 реализации ФОП ДО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A61B1BEB-C59B-4119-B556-3E1030B95B3E}"/>
              </a:ext>
            </a:extLst>
          </p:cNvPr>
          <p:cNvSpPr/>
          <p:nvPr/>
        </p:nvSpPr>
        <p:spPr>
          <a:xfrm>
            <a:off x="773689" y="3311612"/>
            <a:ext cx="5215181" cy="33959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и направления поддержки детской инициативы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685A698C-D1AF-4D6D-87C9-8B510682F26C}"/>
              </a:ext>
            </a:extLst>
          </p:cNvPr>
          <p:cNvSpPr/>
          <p:nvPr/>
        </p:nvSpPr>
        <p:spPr>
          <a:xfrm>
            <a:off x="6714707" y="3317916"/>
            <a:ext cx="4703602" cy="32698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взаимодействия педколлектива с семьями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F33214DD-25A2-43A6-BC32-3247A82DFBB4}"/>
              </a:ext>
            </a:extLst>
          </p:cNvPr>
          <p:cNvSpPr/>
          <p:nvPr/>
        </p:nvSpPr>
        <p:spPr>
          <a:xfrm>
            <a:off x="773689" y="3918118"/>
            <a:ext cx="5215180" cy="33849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и задачи коррекционно-развивающей работы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4057DDA9-ACF8-4403-8D6D-091846091F93}"/>
              </a:ext>
            </a:extLst>
          </p:cNvPr>
          <p:cNvSpPr/>
          <p:nvPr/>
        </p:nvSpPr>
        <p:spPr>
          <a:xfrm>
            <a:off x="6717354" y="3918615"/>
            <a:ext cx="4698307" cy="32698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РППС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227CD1A-3304-4FBB-BAF8-E7D94378AF33}"/>
              </a:ext>
            </a:extLst>
          </p:cNvPr>
          <p:cNvSpPr/>
          <p:nvPr/>
        </p:nvSpPr>
        <p:spPr>
          <a:xfrm>
            <a:off x="773689" y="4523525"/>
            <a:ext cx="5215180" cy="36966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рабочая программа воспитания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4D17F022-2A75-4035-A770-7C758AB9F19D}"/>
              </a:ext>
            </a:extLst>
          </p:cNvPr>
          <p:cNvSpPr/>
          <p:nvPr/>
        </p:nvSpPr>
        <p:spPr>
          <a:xfrm>
            <a:off x="749745" y="5534276"/>
            <a:ext cx="10827489" cy="6136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ФОП ДО и планируемые результаты зафиксированы в целевом разделе (пп. 14.2 и 15 ФОП ДО). Психолого-педагогические условия реализации федеральной программы и особенности организации РППС содержит организационный раздел (пп. 30 и 31 ФОП ДО, утв. приказом Минпросвещения от 25.11.2022 №1028)</a:t>
            </a:r>
          </a:p>
        </p:txBody>
      </p:sp>
    </p:spTree>
    <p:extLst>
      <p:ext uri="{BB962C8B-B14F-4D97-AF65-F5344CB8AC3E}">
        <p14:creationId xmlns:p14="http://schemas.microsoft.com/office/powerpoint/2010/main" val="207753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77BB7D-C96E-4759-A521-1AFD01CE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C163F55-E3AA-4A90-8E57-E96214B07824}"/>
              </a:ext>
            </a:extLst>
          </p:cNvPr>
          <p:cNvSpPr txBox="1"/>
          <p:nvPr/>
        </p:nvSpPr>
        <p:spPr>
          <a:xfrm>
            <a:off x="1892300" y="31750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2. Возрастные периоды, для которых ФОП ДО предусматривает</a:t>
            </a:r>
          </a:p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задачи и содержание образования.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EE6D9AEE-098C-439F-945B-08703D873799}"/>
              </a:ext>
            </a:extLst>
          </p:cNvPr>
          <p:cNvSpPr/>
          <p:nvPr/>
        </p:nvSpPr>
        <p:spPr>
          <a:xfrm>
            <a:off x="1892300" y="1016451"/>
            <a:ext cx="8534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Определите, для каких семи возрастных периодов разработчики ФОП ДО описали задачи и содержание образовательной деятельности в каждой из образовательных областей.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DC89252E-F52B-4842-B504-70DD704CDD0B}"/>
              </a:ext>
            </a:extLst>
          </p:cNvPr>
          <p:cNvSpPr/>
          <p:nvPr/>
        </p:nvSpPr>
        <p:spPr>
          <a:xfrm>
            <a:off x="1473683" y="2247793"/>
            <a:ext cx="1843790" cy="46469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1,5 мес. до 1 г.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B5032ED4-B6A4-4CEF-AA38-FBFA8CA0D746}"/>
              </a:ext>
            </a:extLst>
          </p:cNvPr>
          <p:cNvSpPr/>
          <p:nvPr/>
        </p:nvSpPr>
        <p:spPr>
          <a:xfrm>
            <a:off x="5282718" y="2241642"/>
            <a:ext cx="1843790" cy="46469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 мес. до 1 г.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A993B54-4563-4C35-A492-6D80638EF6A0}"/>
              </a:ext>
            </a:extLst>
          </p:cNvPr>
          <p:cNvSpPr/>
          <p:nvPr/>
        </p:nvSpPr>
        <p:spPr>
          <a:xfrm>
            <a:off x="8874529" y="2219769"/>
            <a:ext cx="1843791" cy="44740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6 мес. до 1 г.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046E7E1F-4C7C-4FB2-897B-E1AC9A71DFC8}"/>
              </a:ext>
            </a:extLst>
          </p:cNvPr>
          <p:cNvSpPr/>
          <p:nvPr/>
        </p:nvSpPr>
        <p:spPr>
          <a:xfrm>
            <a:off x="1473683" y="3025840"/>
            <a:ext cx="1843790" cy="46469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 г. до 2 лет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CEA13A37-D6AB-4615-B1FF-D87D9323DC8C}"/>
              </a:ext>
            </a:extLst>
          </p:cNvPr>
          <p:cNvSpPr/>
          <p:nvPr/>
        </p:nvSpPr>
        <p:spPr>
          <a:xfrm>
            <a:off x="5282717" y="3025840"/>
            <a:ext cx="1843791" cy="46469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1,5 лет до 2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BB8DE881-4D29-4244-B5DA-DDA45A22D1E2}"/>
              </a:ext>
            </a:extLst>
          </p:cNvPr>
          <p:cNvSpPr/>
          <p:nvPr/>
        </p:nvSpPr>
        <p:spPr>
          <a:xfrm>
            <a:off x="8882023" y="3038657"/>
            <a:ext cx="1843789" cy="44740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 лет до 3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6A918C7A-5C9A-4194-96E6-13DE916DC01F}"/>
              </a:ext>
            </a:extLst>
          </p:cNvPr>
          <p:cNvSpPr/>
          <p:nvPr/>
        </p:nvSpPr>
        <p:spPr>
          <a:xfrm>
            <a:off x="1473683" y="3803887"/>
            <a:ext cx="1843790" cy="46469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 лет до 4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9A476C9A-F169-425B-B442-4E665B5A6E78}"/>
              </a:ext>
            </a:extLst>
          </p:cNvPr>
          <p:cNvSpPr/>
          <p:nvPr/>
        </p:nvSpPr>
        <p:spPr>
          <a:xfrm>
            <a:off x="5282717" y="3820207"/>
            <a:ext cx="1843790" cy="43205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 лет до 6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FD45A7D0-2DE4-4A93-ACDC-31D9FD09E9ED}"/>
              </a:ext>
            </a:extLst>
          </p:cNvPr>
          <p:cNvSpPr/>
          <p:nvPr/>
        </p:nvSpPr>
        <p:spPr>
          <a:xfrm>
            <a:off x="8889517" y="3857545"/>
            <a:ext cx="1828800" cy="41103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4 лет до 5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83F7C94B-6419-45BB-B86B-18C3BD839365}"/>
              </a:ext>
            </a:extLst>
          </p:cNvPr>
          <p:cNvSpPr/>
          <p:nvPr/>
        </p:nvSpPr>
        <p:spPr>
          <a:xfrm>
            <a:off x="1473683" y="4581934"/>
            <a:ext cx="1843789" cy="46469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5 лет до 6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A54E104C-00CA-4805-85CC-EFFAC122BCDA}"/>
              </a:ext>
            </a:extLst>
          </p:cNvPr>
          <p:cNvSpPr/>
          <p:nvPr/>
        </p:nvSpPr>
        <p:spPr>
          <a:xfrm>
            <a:off x="5290628" y="4614576"/>
            <a:ext cx="1843788" cy="43205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6 лет до 8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B06AA2AE-F694-4378-AD68-93F7B7DFE075}"/>
              </a:ext>
            </a:extLst>
          </p:cNvPr>
          <p:cNvSpPr/>
          <p:nvPr/>
        </p:nvSpPr>
        <p:spPr>
          <a:xfrm>
            <a:off x="8889516" y="4576878"/>
            <a:ext cx="1828799" cy="44740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6 лет до 7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7C82B7A9-A595-43AE-B938-9BD74F26FDCD}"/>
              </a:ext>
            </a:extLst>
          </p:cNvPr>
          <p:cNvSpPr/>
          <p:nvPr/>
        </p:nvSpPr>
        <p:spPr>
          <a:xfrm>
            <a:off x="1047996" y="5822711"/>
            <a:ext cx="10313232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деятельности по каждой образовательной области разработчики ФОП ДО описали отдельно для каждого возрастного периода. Всего они выделили семь периодов, где первый охватывает детей от 2 месяцев до 1 года. Каждый следующий период равен году, и последний охватывает детей от 6 до 7 лет.</a:t>
            </a:r>
          </a:p>
        </p:txBody>
      </p:sp>
    </p:spTree>
    <p:extLst>
      <p:ext uri="{BB962C8B-B14F-4D97-AF65-F5344CB8AC3E}">
        <p14:creationId xmlns:p14="http://schemas.microsoft.com/office/powerpoint/2010/main" val="192022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77BB7D-C96E-4759-A521-1AFD01CE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47A4B92-3802-4EE7-B9DA-7B6B29624EAF}"/>
              </a:ext>
            </a:extLst>
          </p:cNvPr>
          <p:cNvSpPr txBox="1"/>
          <p:nvPr/>
        </p:nvSpPr>
        <p:spPr>
          <a:xfrm>
            <a:off x="2333469" y="399398"/>
            <a:ext cx="89841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3. О ценностях, к которым надо приобщать детей.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Определите, к каким ценностям должны приобщать детей педагоги в рамках каждой из ОО.</a:t>
            </a:r>
          </a:p>
          <a:p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C141615C-3CBD-43BE-B308-74C4BA2F0364}"/>
              </a:ext>
            </a:extLst>
          </p:cNvPr>
          <p:cNvGraphicFramePr>
            <a:graphicFrameLocks noGrp="1"/>
          </p:cNvGraphicFramePr>
          <p:nvPr/>
        </p:nvGraphicFramePr>
        <p:xfrm>
          <a:off x="1192550" y="1203960"/>
          <a:ext cx="9975122" cy="3571240"/>
        </p:xfrm>
        <a:graphic>
          <a:graphicData uri="http://schemas.openxmlformats.org/drawingml/2006/table">
            <a:tbl>
              <a:tblPr firstRow="1" bandRow="1"/>
              <a:tblGrid>
                <a:gridCol w="3319489">
                  <a:extLst>
                    <a:ext uri="{9D8B030D-6E8A-4147-A177-3AD203B41FA5}">
                      <a16:colId xmlns="" xmlns:a16="http://schemas.microsoft.com/office/drawing/2014/main" val="722010578"/>
                    </a:ext>
                  </a:extLst>
                </a:gridCol>
                <a:gridCol w="6655633">
                  <a:extLst>
                    <a:ext uri="{9D8B030D-6E8A-4147-A177-3AD203B41FA5}">
                      <a16:colId xmlns="" xmlns:a16="http://schemas.microsoft.com/office/drawing/2014/main" val="34456095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области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Ценности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7498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Социально-коммуникативное развитие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1429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Познавательное развитие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1459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Речевое развитие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9159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Художественно-эстетическое развитие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68870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развитие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88865494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6387689A-5B28-43AB-A76A-8CCD1A4FDFFF}"/>
              </a:ext>
            </a:extLst>
          </p:cNvPr>
          <p:cNvSpPr/>
          <p:nvPr/>
        </p:nvSpPr>
        <p:spPr>
          <a:xfrm>
            <a:off x="6350832" y="5154213"/>
            <a:ext cx="4252210" cy="4347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Родина, Природа, Семья, Человек, Жизнь, Милосердие, Добро, Дружба, Сотрудничество, Труд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B9B3EA0-8210-436B-9AFF-3610DE97A09E}"/>
              </a:ext>
            </a:extLst>
          </p:cNvPr>
          <p:cNvSpPr/>
          <p:nvPr/>
        </p:nvSpPr>
        <p:spPr>
          <a:xfrm>
            <a:off x="2502668" y="5145047"/>
            <a:ext cx="3192904" cy="4347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Человек, Семья, Познание, Родина, Природа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84CA96A-C6BE-476F-A0A1-4D5998886AE9}"/>
              </a:ext>
            </a:extLst>
          </p:cNvPr>
          <p:cNvSpPr/>
          <p:nvPr/>
        </p:nvSpPr>
        <p:spPr>
          <a:xfrm>
            <a:off x="4931763" y="5825278"/>
            <a:ext cx="2328472" cy="4347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Культура, Красота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051EF5D1-9CDF-4313-A066-62C01A517094}"/>
              </a:ext>
            </a:extLst>
          </p:cNvPr>
          <p:cNvSpPr/>
          <p:nvPr/>
        </p:nvSpPr>
        <p:spPr>
          <a:xfrm>
            <a:off x="8839200" y="5825278"/>
            <a:ext cx="2328472" cy="4347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Культура, Красота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9451200B-F73D-4537-A992-BAFB9F56CF04}"/>
              </a:ext>
            </a:extLst>
          </p:cNvPr>
          <p:cNvSpPr/>
          <p:nvPr/>
        </p:nvSpPr>
        <p:spPr>
          <a:xfrm>
            <a:off x="1192550" y="5825278"/>
            <a:ext cx="2328472" cy="43471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Жизнь, Здоровье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73510801-E58E-4BF6-BBE3-2300C7514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9351" y="1628249"/>
            <a:ext cx="4371211" cy="621846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057CF91F-1F3E-4CE2-9DEE-CB0508A243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8391" y="2283121"/>
            <a:ext cx="3310415" cy="548688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66253F99-3F35-49B6-86AA-AADE3A7410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8196" y="2957863"/>
            <a:ext cx="2450804" cy="554784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0E02148B-E32F-4CA0-8AB5-456B39B8C3D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58196" y="3588826"/>
            <a:ext cx="2450804" cy="548688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246399A9-4D03-4799-B69B-8040002268F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58196" y="4236929"/>
            <a:ext cx="2450804" cy="55478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343375EA-8CBA-4DA5-8517-AEB835D4C40B}"/>
              </a:ext>
            </a:extLst>
          </p:cNvPr>
          <p:cNvSpPr txBox="1"/>
          <p:nvPr/>
        </p:nvSpPr>
        <p:spPr>
          <a:xfrm>
            <a:off x="648740" y="4923762"/>
            <a:ext cx="110627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Совокупные задачи воспитания в рамках социально-коммуникативного развития охватывают больше всего ценностей. Примеры задач: воспитывать уважение к своей семье, населённому пункту, родному краю, стране, к другим детям и взрослым вне зависимости от их этноса и национальности; воспитывать ценностное отношение к культурному наследию своего народа; содействовать становлению целостной картины мира на основе представлений о добре и зле, красоте и уродстве, правде и лжи.</a:t>
            </a: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В ходе речевого и художественно-эстетического развития педагоги должны приобщать детей к одним и тем же ценностям, но при этом решать разные задачи воспитания. Так, в ходе речевого развития педагоги должны знакомить детей с формами этикета и нормами культурного поведения, учить чувствовать красоту родного языка. В ходе художественно-эстетического развития, к примеру, воспитывать у детей эстетические чувства, создавать условия для реализации их творческого потенциала.</a:t>
            </a:r>
          </a:p>
        </p:txBody>
      </p:sp>
    </p:spTree>
    <p:extLst>
      <p:ext uri="{BB962C8B-B14F-4D97-AF65-F5344CB8AC3E}">
        <p14:creationId xmlns:p14="http://schemas.microsoft.com/office/powerpoint/2010/main" val="407040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77BB7D-C96E-4759-A521-1AFD01CE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7747C50D-5ED1-46A9-A6BD-3942A83A8A7E}"/>
              </a:ext>
            </a:extLst>
          </p:cNvPr>
          <p:cNvSpPr/>
          <p:nvPr/>
        </p:nvSpPr>
        <p:spPr>
          <a:xfrm>
            <a:off x="1115878" y="297216"/>
            <a:ext cx="95986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содержательного раздела 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 образовательной программы дошкольного образования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3074CFBF-5909-4DBE-960F-EDB5C17E5592}"/>
              </a:ext>
            </a:extLst>
          </p:cNvPr>
          <p:cNvSpPr/>
          <p:nvPr/>
        </p:nvSpPr>
        <p:spPr>
          <a:xfrm>
            <a:off x="834325" y="1458789"/>
            <a:ext cx="10523349" cy="3304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1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Данный раздел включает задачи и содержание образовательной деятельности по каждой из образовательных областей (социально-коммуникативное развитие, познавательное развитие, речевое развитие, художественно-эстетическое развитие, физическое развитие).</a:t>
            </a:r>
          </a:p>
          <a:p>
            <a:pPr algn="just">
              <a:lnSpc>
                <a:spcPts val="2100"/>
              </a:lnSpc>
              <a:spcAft>
                <a:spcPts val="0"/>
              </a:spcAft>
            </a:pP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Также разработчики описали в нем вариативные формы, способы, методы и средства реализации программы и особенности образовательной деятельности и культурных практик. </a:t>
            </a:r>
          </a:p>
          <a:p>
            <a:pPr algn="just">
              <a:lnSpc>
                <a:spcPts val="2100"/>
              </a:lnSpc>
              <a:spcAft>
                <a:spcPts val="0"/>
              </a:spcAft>
            </a:pP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В качестве отдельных пунктов в содержательный раздел включили способы, как поддерживать детскую инициативу, направления, по которым нужно взаимодействовать с родителями, коррекционно-развивающую работу и федеральную рабочую программу воспитания. </a:t>
            </a:r>
          </a:p>
          <a:p>
            <a:pPr algn="just">
              <a:lnSpc>
                <a:spcPts val="2100"/>
              </a:lnSpc>
              <a:spcAft>
                <a:spcPts val="0"/>
              </a:spcAft>
            </a:pP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Всего в содержательном разделе ФОП ДО семь пунктов.</a:t>
            </a: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9299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77BB7D-C96E-4759-A521-1AFD01CE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67" y="0"/>
            <a:ext cx="12192000" cy="6858000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DA045AE-7995-4DC7-B2B0-496B565AA9A0}"/>
              </a:ext>
            </a:extLst>
          </p:cNvPr>
          <p:cNvSpPr txBox="1"/>
          <p:nvPr/>
        </p:nvSpPr>
        <p:spPr>
          <a:xfrm>
            <a:off x="905633" y="196431"/>
            <a:ext cx="109365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Задание 4. Отличие занятий от культурных практик.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Определите, какие блоки с формулировками относятся к занятиям и культурным практикам. При правильном выборе блок становится определённого цвета:</a:t>
            </a:r>
          </a:p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9E9C5DFA-A0DD-4B02-94D3-619C84BABD81}"/>
              </a:ext>
            </a:extLst>
          </p:cNvPr>
          <p:cNvSpPr/>
          <p:nvPr/>
        </p:nvSpPr>
        <p:spPr>
          <a:xfrm>
            <a:off x="1400308" y="1518403"/>
            <a:ext cx="3370881" cy="59552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организации обучения, наряду с экскурсиями, дидактическими играми, играми-путешествиями и др.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68B88388-81ED-4DBE-85FE-3ECA109E41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843216"/>
              </p:ext>
            </p:extLst>
          </p:nvPr>
        </p:nvGraphicFramePr>
        <p:xfrm>
          <a:off x="5374883" y="804992"/>
          <a:ext cx="5315919" cy="365760"/>
        </p:xfrm>
        <a:graphic>
          <a:graphicData uri="http://schemas.openxmlformats.org/drawingml/2006/table">
            <a:tbl>
              <a:tblPr firstRow="1" bandRow="1"/>
              <a:tblGrid>
                <a:gridCol w="2539923">
                  <a:extLst>
                    <a:ext uri="{9D8B030D-6E8A-4147-A177-3AD203B41FA5}">
                      <a16:colId xmlns="" xmlns:a16="http://schemas.microsoft.com/office/drawing/2014/main" val="1148535917"/>
                    </a:ext>
                  </a:extLst>
                </a:gridCol>
                <a:gridCol w="2775996">
                  <a:extLst>
                    <a:ext uri="{9D8B030D-6E8A-4147-A177-3AD203B41FA5}">
                      <a16:colId xmlns="" xmlns:a16="http://schemas.microsoft.com/office/drawing/2014/main" val="905001174"/>
                    </a:ext>
                  </a:extLst>
                </a:gridCol>
              </a:tblGrid>
              <a:tr h="266325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Занятие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Культурные практики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0234094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A6FD2D6-9AC1-40CF-958C-790C035213F5}"/>
              </a:ext>
            </a:extLst>
          </p:cNvPr>
          <p:cNvSpPr/>
          <p:nvPr/>
        </p:nvSpPr>
        <p:spPr>
          <a:xfrm>
            <a:off x="7054301" y="1491372"/>
            <a:ext cx="3370881" cy="59552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Занимательное и интересное для детей дело, которое развивает их и в ходе которого они осваивают одну или несколько ОО в интеграции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82BDF747-3554-4B68-AD27-1DF00A8CCE21}"/>
              </a:ext>
            </a:extLst>
          </p:cNvPr>
          <p:cNvSpPr/>
          <p:nvPr/>
        </p:nvSpPr>
        <p:spPr>
          <a:xfrm>
            <a:off x="7054301" y="4042841"/>
            <a:ext cx="3370881" cy="89502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в виде образовательных ситуаций, тематических событий, проектной деятельности, проблемно-обучающих ситуаций, интегрирующих содержание ОО, творческих и исследовательских проектов и т.д.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71794F8E-9CE1-43D4-A984-1EB39C194AE9}"/>
              </a:ext>
            </a:extLst>
          </p:cNvPr>
          <p:cNvSpPr/>
          <p:nvPr/>
        </p:nvSpPr>
        <p:spPr>
          <a:xfrm>
            <a:off x="1400308" y="2357211"/>
            <a:ext cx="3370880" cy="35287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Заканчивается не позже 17:00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C31AF993-D07C-4442-8199-E254008DB610}"/>
              </a:ext>
            </a:extLst>
          </p:cNvPr>
          <p:cNvSpPr/>
          <p:nvPr/>
        </p:nvSpPr>
        <p:spPr>
          <a:xfrm>
            <a:off x="7054301" y="3070497"/>
            <a:ext cx="3370879" cy="59552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Игровая, продуктивная, познавательно-исследовательская деятельность, чтение художественной литературы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74879A1F-7077-4EFC-A479-2807A6FDF381}"/>
              </a:ext>
            </a:extLst>
          </p:cNvPr>
          <p:cNvSpPr/>
          <p:nvPr/>
        </p:nvSpPr>
        <p:spPr>
          <a:xfrm>
            <a:off x="7054301" y="2340797"/>
            <a:ext cx="3370880" cy="35287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Проходят во вторую половину дня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CEF96497-41DF-4A2D-8B10-08C657F750DA}"/>
              </a:ext>
            </a:extLst>
          </p:cNvPr>
          <p:cNvSpPr/>
          <p:nvPr/>
        </p:nvSpPr>
        <p:spPr>
          <a:xfrm>
            <a:off x="1400308" y="2894020"/>
            <a:ext cx="3370881" cy="89502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которая даёт ребёнку возможность проявить свою субъективность с разных сторон, чем способствует становлению разных видов инициатив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FE71991C-C2BE-4740-B212-462C3FA5DB89}"/>
              </a:ext>
            </a:extLst>
          </p:cNvPr>
          <p:cNvSpPr/>
          <p:nvPr/>
        </p:nvSpPr>
        <p:spPr>
          <a:xfrm>
            <a:off x="1400310" y="4053658"/>
            <a:ext cx="3370878" cy="112658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fontAlgn="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разнообразной тематики, которые определяет педагог на основе вопросов, интереса детей к явлениям окружающей действительности или предметам, значимых событий, неожиданных явлений, художественной литературы и др.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E579B9D0-DFE2-4BBA-9EC0-67FE659E9115}"/>
              </a:ext>
            </a:extLst>
          </p:cNvPr>
          <p:cNvSpPr/>
          <p:nvPr/>
        </p:nvSpPr>
        <p:spPr>
          <a:xfrm>
            <a:off x="533400" y="5540615"/>
            <a:ext cx="11125199" cy="8950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форма организации образовательной деятельности, продолжительность, время в расписании и суммарную образовательную нагрузку которых регулирует СанПиН 1.2.3685-21. Это занимательное и интересное для детей дело, посредством которое они осваивают содержание образовательных областей (пп. 24.12, 24.13 ФОП ДО).</a:t>
            </a:r>
          </a:p>
          <a:p>
            <a:pPr algn="just"/>
            <a:r>
              <a:rPr lang="ru-RU" sz="1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культурным практикам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литературы. Культурные практики дают детям возможность проявить субъектность, развивают творческую, познавательную и коммуникативную инициативы, инициативу целеполагания. Культурные практики ценны тем, что ориентированы на самостоятельность, творчество, активность и инициативность детей (пп. 24.18–24.22 ФОП ДО).</a:t>
            </a:r>
          </a:p>
        </p:txBody>
      </p:sp>
    </p:spTree>
    <p:extLst>
      <p:ext uri="{BB962C8B-B14F-4D97-AF65-F5344CB8AC3E}">
        <p14:creationId xmlns:p14="http://schemas.microsoft.com/office/powerpoint/2010/main" val="410589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2EFD9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2EFD9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2EFD9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2EFD9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77BB7D-C96E-4759-A521-1AFD01CE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04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B8CC456-4366-462F-9DE1-34457A2B353F}"/>
              </a:ext>
            </a:extLst>
          </p:cNvPr>
          <p:cNvSpPr txBox="1"/>
          <p:nvPr/>
        </p:nvSpPr>
        <p:spPr>
          <a:xfrm>
            <a:off x="2258333" y="264922"/>
            <a:ext cx="86012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5. Цели и задачи Федеральной рабочей программы воспитания.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Распределите: блоки-цели и блоки-задачи.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F1AD6BA6-0925-4213-A2AA-9000C583B34E}"/>
              </a:ext>
            </a:extLst>
          </p:cNvPr>
          <p:cNvSpPr/>
          <p:nvPr/>
        </p:nvSpPr>
        <p:spPr>
          <a:xfrm>
            <a:off x="1102640" y="2863365"/>
            <a:ext cx="4007222" cy="88750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личностное развитие каждого ребёнка с учётом его индивидуальности и создание условий для позитивной социализации детей на основе традиционных ценностей российского общества, что предполагает: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0814A412-5EB8-4E37-A133-1F148146CE33}"/>
              </a:ext>
            </a:extLst>
          </p:cNvPr>
          <p:cNvSpPr/>
          <p:nvPr/>
        </p:nvSpPr>
        <p:spPr>
          <a:xfrm>
            <a:off x="1084736" y="3896683"/>
            <a:ext cx="4007222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Aft>
                <a:spcPts val="1200"/>
              </a:spcAft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26F6EED7-A24D-47DF-833F-EEC7A6761A4C}"/>
              </a:ext>
            </a:extLst>
          </p:cNvPr>
          <p:cNvSpPr/>
          <p:nvPr/>
        </p:nvSpPr>
        <p:spPr>
          <a:xfrm>
            <a:off x="7112422" y="3896683"/>
            <a:ext cx="3442448" cy="57822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Aft>
                <a:spcPts val="1200"/>
              </a:spcAft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ценностного отношения к окружающему миру (природному и социокультурному), другим людям, самому себе;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F1161541-C614-4C74-B78A-9A11D72869D2}"/>
              </a:ext>
            </a:extLst>
          </p:cNvPr>
          <p:cNvSpPr/>
          <p:nvPr/>
        </p:nvSpPr>
        <p:spPr>
          <a:xfrm>
            <a:off x="7112422" y="4688827"/>
            <a:ext cx="3442448" cy="82027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Aft>
                <a:spcPts val="1200"/>
              </a:spcAft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первичного опыта деятельности и поведения в соответствии с традиционными ценностями, принятыми в обществе нормами и правилами.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978D4154-CC6D-4B69-BE5B-55FBFFEEB0D2}"/>
              </a:ext>
            </a:extLst>
          </p:cNvPr>
          <p:cNvSpPr/>
          <p:nvPr/>
        </p:nvSpPr>
        <p:spPr>
          <a:xfrm>
            <a:off x="7112422" y="2870058"/>
            <a:ext cx="3576895" cy="63829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Aft>
                <a:spcPts val="1200"/>
              </a:spcAft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развитию личности, основанному на принятых в обществе представлениях о добре и зле, должном и недопустимом;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0B93EA48-1467-4401-8A58-5703484634F8}"/>
              </a:ext>
            </a:extLst>
          </p:cNvPr>
          <p:cNvSpPr/>
          <p:nvPr/>
        </p:nvSpPr>
        <p:spPr>
          <a:xfrm>
            <a:off x="7166507" y="1179326"/>
            <a:ext cx="3388363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lvl="0"/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задачи воспитания в ДОО: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5CBAFF0E-58B6-448B-A565-14B8306ADB08}"/>
              </a:ext>
            </a:extLst>
          </p:cNvPr>
          <p:cNvSpPr/>
          <p:nvPr/>
        </p:nvSpPr>
        <p:spPr>
          <a:xfrm>
            <a:off x="1420931" y="1179326"/>
            <a:ext cx="319138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цель воспитания в ДОО </a:t>
            </a:r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7B21A181-0F47-4D06-A4F0-C54DAB618E0D}"/>
              </a:ext>
            </a:extLst>
          </p:cNvPr>
          <p:cNvSpPr/>
          <p:nvPr/>
        </p:nvSpPr>
        <p:spPr>
          <a:xfrm>
            <a:off x="1102640" y="4741167"/>
            <a:ext cx="3460352" cy="74198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Aft>
                <a:spcPts val="1200"/>
              </a:spcAft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становлению нравственности, основанной на духовных отечественных традициях, внутренней установке личности поступать согласно своей совести;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D8AA1592-5E4D-4DE1-88A5-A3DF099EE862}"/>
              </a:ext>
            </a:extLst>
          </p:cNvPr>
          <p:cNvSpPr/>
          <p:nvPr/>
        </p:nvSpPr>
        <p:spPr>
          <a:xfrm>
            <a:off x="1102640" y="5678674"/>
            <a:ext cx="4007222" cy="82027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развития и реализации личностного потенциала ребёнка, его готовности к творческому самовыражению и саморазвитию, самовоспитанию</a:t>
            </a:r>
            <a:endParaRPr lang="ru-RU" sz="14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10A1901F-32B7-4102-8F7B-2A7B788D0040}"/>
              </a:ext>
            </a:extLst>
          </p:cNvPr>
          <p:cNvSpPr/>
          <p:nvPr/>
        </p:nvSpPr>
        <p:spPr>
          <a:xfrm>
            <a:off x="7112422" y="5689193"/>
            <a:ext cx="4007222" cy="81505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Aft>
                <a:spcPts val="1200"/>
              </a:spcAft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поддержку позитивной социализации ребёнка посредством проектирования и принятия уклада, воспитывающей среды, создания воспитывающих общностей.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8A1439F-9DB4-416D-A06E-FDBEEF778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576" y="1695529"/>
            <a:ext cx="4127350" cy="1018120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2BFB6024-7A27-4A86-A08A-6D54E04937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3621" y="1763754"/>
            <a:ext cx="3694496" cy="810838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A4A0FC27-5303-4D2A-8F96-C5546ECF1C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2576" y="2725521"/>
            <a:ext cx="4127350" cy="810838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5A7D5950-917B-4AC3-AABE-5E86216B2E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2576" y="3525081"/>
            <a:ext cx="3560373" cy="804742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3CEE00CF-2C6D-461B-99CD-79F769714A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2358" y="2520713"/>
            <a:ext cx="3584759" cy="987638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5C3332C4-BF0A-4DBC-8CC1-1F455C656D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1944" y="4312677"/>
            <a:ext cx="3560373" cy="987638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091F2F3B-C499-4A82-99F5-4A83891A770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48421" y="3461067"/>
            <a:ext cx="4127350" cy="932769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="" xmlns:a16="http://schemas.microsoft.com/office/drawing/2014/main" id="{4E76E342-6CCD-4F9E-A806-C87B1F2EBCF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48421" y="4448705"/>
            <a:ext cx="4127350" cy="98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0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77BB7D-C96E-4759-A521-1AFD01CE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B32AA7D-847E-454A-ACC4-7ABA3CE6CEA0}"/>
              </a:ext>
            </a:extLst>
          </p:cNvPr>
          <p:cNvSpPr txBox="1"/>
          <p:nvPr/>
        </p:nvSpPr>
        <p:spPr>
          <a:xfrm>
            <a:off x="2245658" y="403411"/>
            <a:ext cx="9762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6.  Направления Федеральной рабочей программы воспитания.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семь направлений воспитания.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2229D174-3920-4F25-88C9-00316DF3452F}"/>
              </a:ext>
            </a:extLst>
          </p:cNvPr>
          <p:cNvSpPr/>
          <p:nvPr/>
        </p:nvSpPr>
        <p:spPr>
          <a:xfrm>
            <a:off x="916417" y="1692748"/>
            <a:ext cx="2057401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5778DB88-3519-478C-83A6-B774D4D34FF4}"/>
              </a:ext>
            </a:extLst>
          </p:cNvPr>
          <p:cNvSpPr/>
          <p:nvPr/>
        </p:nvSpPr>
        <p:spPr>
          <a:xfrm>
            <a:off x="916417" y="3048552"/>
            <a:ext cx="2057401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Коммуникативное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533F7281-4294-4197-8AF2-55102411EFE4}"/>
              </a:ext>
            </a:extLst>
          </p:cNvPr>
          <p:cNvSpPr/>
          <p:nvPr/>
        </p:nvSpPr>
        <p:spPr>
          <a:xfrm>
            <a:off x="3630706" y="1684916"/>
            <a:ext cx="2057400" cy="61002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A3D31AFE-F6E3-403B-8F7B-D8CA39D57603}"/>
              </a:ext>
            </a:extLst>
          </p:cNvPr>
          <p:cNvSpPr/>
          <p:nvPr/>
        </p:nvSpPr>
        <p:spPr>
          <a:xfrm>
            <a:off x="7925922" y="4428232"/>
            <a:ext cx="2019300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Художественное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73D4E00-E9A1-4B8E-A1CB-95F0A3052A77}"/>
              </a:ext>
            </a:extLst>
          </p:cNvPr>
          <p:cNvSpPr/>
          <p:nvPr/>
        </p:nvSpPr>
        <p:spPr>
          <a:xfrm>
            <a:off x="6366284" y="3089547"/>
            <a:ext cx="2057400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C4577716-A7C0-4128-B42D-1E76260E5911}"/>
              </a:ext>
            </a:extLst>
          </p:cNvPr>
          <p:cNvSpPr/>
          <p:nvPr/>
        </p:nvSpPr>
        <p:spPr>
          <a:xfrm>
            <a:off x="9059282" y="1692748"/>
            <a:ext cx="2019300" cy="6463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4A81698E-2FDC-4B7C-B247-47E1B80C658D}"/>
              </a:ext>
            </a:extLst>
          </p:cNvPr>
          <p:cNvSpPr/>
          <p:nvPr/>
        </p:nvSpPr>
        <p:spPr>
          <a:xfrm>
            <a:off x="6344994" y="1710902"/>
            <a:ext cx="2057400" cy="61002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Духовно-нравственное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BC53F11D-A0A4-43BB-9B14-018F8CC2A03C}"/>
              </a:ext>
            </a:extLst>
          </p:cNvPr>
          <p:cNvSpPr/>
          <p:nvPr/>
        </p:nvSpPr>
        <p:spPr>
          <a:xfrm>
            <a:off x="3692337" y="3064524"/>
            <a:ext cx="2057400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и оздоровительное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092FF792-AE98-40C0-88AE-15385DBAFB67}"/>
              </a:ext>
            </a:extLst>
          </p:cNvPr>
          <p:cNvSpPr/>
          <p:nvPr/>
        </p:nvSpPr>
        <p:spPr>
          <a:xfrm>
            <a:off x="9040232" y="3064523"/>
            <a:ext cx="2057400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69B80501-25BE-410D-9BFA-B125DE0DE45E}"/>
              </a:ext>
            </a:extLst>
          </p:cNvPr>
          <p:cNvSpPr/>
          <p:nvPr/>
        </p:nvSpPr>
        <p:spPr>
          <a:xfrm>
            <a:off x="5067300" y="4428231"/>
            <a:ext cx="2057400" cy="6463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Эстетическое</a:t>
            </a:r>
          </a:p>
        </p:txBody>
      </p:sp>
    </p:spTree>
    <p:extLst>
      <p:ext uri="{BB962C8B-B14F-4D97-AF65-F5344CB8AC3E}">
        <p14:creationId xmlns:p14="http://schemas.microsoft.com/office/powerpoint/2010/main" val="21280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A77BB7D-C96E-4759-A521-1AFD01CE0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1B47CBE-7135-4FA8-BAEC-F86B5027D949}"/>
              </a:ext>
            </a:extLst>
          </p:cNvPr>
          <p:cNvSpPr txBox="1"/>
          <p:nvPr/>
        </p:nvSpPr>
        <p:spPr>
          <a:xfrm>
            <a:off x="4511488" y="119678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A10483E-FBAD-4BBE-A77F-57552D2D41D3}"/>
              </a:ext>
            </a:extLst>
          </p:cNvPr>
          <p:cNvSpPr txBox="1"/>
          <p:nvPr/>
        </p:nvSpPr>
        <p:spPr>
          <a:xfrm>
            <a:off x="1292746" y="2116577"/>
            <a:ext cx="858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75000"/>
                  </a:schemeClr>
                </a:solidFill>
              </a:rPr>
              <a:t>                          Итоги тестирования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1044967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5EE8BC1B-4866-4A32-8B22-2E94069D81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E1743CA6-B225-4B69-BE2D-38DC032F90AC}"/>
              </a:ext>
            </a:extLst>
          </p:cNvPr>
          <p:cNvSpPr/>
          <p:nvPr/>
        </p:nvSpPr>
        <p:spPr>
          <a:xfrm>
            <a:off x="1198535" y="607383"/>
            <a:ext cx="9794929" cy="1150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1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Задачи и содержание обучения и воспитания по образовательным областям.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ФОП ДО предусматривает те же образовательные области, что и ФГОС, – здесь нет никаких изменений. Содержание образовательной деятельности по областям разработчики описали для детей от 2 месяцев до 7 лет. Кроме задач и содержания образовательной деятельности, в каждой образовательной области теперь еще есть задачи воспитания.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0762A1F6-8C6C-40B2-B4D2-371DEBBBD875}"/>
              </a:ext>
            </a:extLst>
          </p:cNvPr>
          <p:cNvSpPr/>
          <p:nvPr/>
        </p:nvSpPr>
        <p:spPr>
          <a:xfrm>
            <a:off x="2291164" y="1995193"/>
            <a:ext cx="8702299" cy="881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1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Формы, способы, методы, средства реализации ФОП ДО.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Педагоги вправе выбирать их самостоятельно. Главное, чтобы они соответствовали возрасту и индивидуальным особенностям детей, целям и задачам образовательной деятельности.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0048B8EB-4AF8-4FAA-843F-6D9A942CB7C3}"/>
              </a:ext>
            </a:extLst>
          </p:cNvPr>
          <p:cNvSpPr/>
          <p:nvPr/>
        </p:nvSpPr>
        <p:spPr>
          <a:xfrm>
            <a:off x="2291164" y="4257493"/>
            <a:ext cx="8586061" cy="877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1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Поддержка детской инициативы. 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 ФГОС ДО поддержка инициативы детей в различных видах деятельности – один из основных принципов. Теперь в федеральной программе – это отдельный пункт в содержательном разделе.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F932156-BDED-4E07-BE35-4CFE0ABFF1B4}"/>
              </a:ext>
            </a:extLst>
          </p:cNvPr>
          <p:cNvSpPr/>
          <p:nvPr/>
        </p:nvSpPr>
        <p:spPr>
          <a:xfrm>
            <a:off x="1198535" y="3117660"/>
            <a:ext cx="9794928" cy="877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100"/>
              </a:lnSpc>
              <a:spcAft>
                <a:spcPts val="0"/>
              </a:spcAft>
            </a:pPr>
            <a:r>
              <a:rPr lang="ru-RU" sz="1350" b="1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Образовательная деятельность и культурные практики.</a:t>
            </a:r>
            <a:r>
              <a:rPr lang="ru-RU" sz="135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 этом пункте разработчики определили понятие «занятие», указали на потенциал игры для разностороннего развития детей. Обозначили возможности культурных практик.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711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68D26C3-C8CA-4850-A2BE-1912F8CB13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24AA6A4F-F7F8-436A-8200-6020D3457152}"/>
              </a:ext>
            </a:extLst>
          </p:cNvPr>
          <p:cNvSpPr/>
          <p:nvPr/>
        </p:nvSpPr>
        <p:spPr>
          <a:xfrm>
            <a:off x="1673817" y="2009381"/>
            <a:ext cx="9508209" cy="1419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1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Коррекционно-развивающая работа.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Согласно ФОП ДО коррекционно-развивающая работа предусматривает: коррекцию нарушений развития детей, квалифицированную помощь в освоении программы, разностороннее развитие с учетом возрастных и индивидуальных особенностей детей и их социальную адаптацию. Коррекционно-развивающая работа охватывает различные категории воспитанников, в том числе детей с ООП, с ОВЗ, детей-инвалидов.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DFA80495-D56C-4E5A-AA08-3AFE7A8C257E}"/>
              </a:ext>
            </a:extLst>
          </p:cNvPr>
          <p:cNvSpPr/>
          <p:nvPr/>
        </p:nvSpPr>
        <p:spPr>
          <a:xfrm>
            <a:off x="1009971" y="3842576"/>
            <a:ext cx="10172055" cy="1150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1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Федеральная рабочая программа воспитания.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Теперь она входит в содержательный раздел ФОП ДО. Федеральная рабочая программа воспитания раскрывает задачи и направления воспитательной работы, предусматривает приобщение детей к российским традиционным духовным ценностям. В содержании программы есть изменения. Например, разработчики добавили еще одно направление воспитания.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75EBA53D-26B4-45B7-B6C8-5138C913387E}"/>
              </a:ext>
            </a:extLst>
          </p:cNvPr>
          <p:cNvSpPr/>
          <p:nvPr/>
        </p:nvSpPr>
        <p:spPr>
          <a:xfrm>
            <a:off x="1009972" y="984099"/>
            <a:ext cx="10172054" cy="881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1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Взаимодействие с родителями. 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Этот пункт содержит основные направления и формы взаимодействия с семьей. Также разработчики сделали акцент на принципах, которым должны следовать педагоги в работе с родителями.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724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F096905-807F-4B3E-8601-F37AAB182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9C4E1B4-2B8D-4841-930D-D8E4E177A1D3}"/>
              </a:ext>
            </a:extLst>
          </p:cNvPr>
          <p:cNvSpPr/>
          <p:nvPr/>
        </p:nvSpPr>
        <p:spPr>
          <a:xfrm>
            <a:off x="2273084" y="665399"/>
            <a:ext cx="764583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2400" b="1" dirty="0">
              <a:solidFill>
                <a:prstClr val="black"/>
              </a:solidFill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«Социально-коммуникативное развитие»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B9953D1B-B09D-4E5C-8616-C5E4B60EF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097066"/>
              </p:ext>
            </p:extLst>
          </p:nvPr>
        </p:nvGraphicFramePr>
        <p:xfrm>
          <a:off x="298342" y="1743405"/>
          <a:ext cx="11595316" cy="451645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079521">
                  <a:extLst>
                    <a:ext uri="{9D8B030D-6E8A-4147-A177-3AD203B41FA5}">
                      <a16:colId xmlns="" xmlns:a16="http://schemas.microsoft.com/office/drawing/2014/main" val="54084834"/>
                    </a:ext>
                  </a:extLst>
                </a:gridCol>
                <a:gridCol w="10515795">
                  <a:extLst>
                    <a:ext uri="{9D8B030D-6E8A-4147-A177-3AD203B41FA5}">
                      <a16:colId xmlns="" xmlns:a16="http://schemas.microsoft.com/office/drawing/2014/main" val="1844869177"/>
                    </a:ext>
                  </a:extLst>
                </a:gridCol>
              </a:tblGrid>
              <a:tr h="4418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ДЕТЕЙ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4221340"/>
                  </a:ext>
                </a:extLst>
              </a:tr>
              <a:tr h="3998292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 лет до 3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поддерживает желание детей познакомиться со сверстником, узнать его имя. Помогает определить особенности внешнего вида мальчиков и девочек, задает уточняющие или проблемные вопросы. Объясняет отличительные признаки взрослых и детей с помощью наглядного материала и повседневных жизненных ситуаций. </a:t>
                      </a:r>
                    </a:p>
                    <a:p>
                      <a:pPr algn="just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Показывает и называет основные части тела и лица человека, его действия. Знакомит детей с основными эмоциями и чувствами человека. Рассматривает вместе с детьми картинки с изображением семьи. Поощряет стремление детей узнавать членов семьи, называть их. Поддерживает желание детей познавать пространство своей группы, узнавать педагогов, которые работают с ними. Помогает ориентироваться в пространстве группы. </a:t>
                      </a:r>
                    </a:p>
                    <a:p>
                      <a:pPr algn="just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Поддерживает стремление детей выполнять элементарные правила поведения («можно», «нельзя»). На личном примере демонстрирует правила общения: здоровается, прощается, говорит «спасибо», «пожалуйста», напоминает о важности «вежливых слов». </a:t>
                      </a:r>
                    </a:p>
                    <a:p>
                      <a:pPr algn="just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Поддерживает желание выполнять указания взрослого, действовать по его примеру и показу. Организует детей на участие в подвижных, музыкальных, сюжетных и хороводных играх. Формирует представление о простых предметах одежды, обозначает их словами, рассказывает о назначении.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2476925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32D8582-EF83-4EAA-88E5-C9BFC1E904D2}"/>
              </a:ext>
            </a:extLst>
          </p:cNvPr>
          <p:cNvSpPr txBox="1"/>
          <p:nvPr/>
        </p:nvSpPr>
        <p:spPr>
          <a:xfrm>
            <a:off x="1441343" y="160866"/>
            <a:ext cx="102887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Занятие </a:t>
            </a:r>
            <a:r>
              <a:rPr lang="ru-RU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ru-RU" sz="2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Задачи возрастных периодов и содержание образовательной деятельности</a:t>
            </a:r>
          </a:p>
          <a:p>
            <a:r>
              <a:rPr lang="ru-RU" sz="2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по образовательным областям. </a:t>
            </a:r>
          </a:p>
          <a:p>
            <a:endParaRPr lang="ru-RU" sz="2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729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F096905-807F-4B3E-8601-F37AAB182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7190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9C4E1B4-2B8D-4841-930D-D8E4E177A1D3}"/>
              </a:ext>
            </a:extLst>
          </p:cNvPr>
          <p:cNvSpPr/>
          <p:nvPr/>
        </p:nvSpPr>
        <p:spPr>
          <a:xfrm>
            <a:off x="2381573" y="238632"/>
            <a:ext cx="7645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«Социально-коммуникативное развитие»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A7DD386-A012-4706-8348-41C9B32F86A1}"/>
              </a:ext>
            </a:extLst>
          </p:cNvPr>
          <p:cNvSpPr/>
          <p:nvPr/>
        </p:nvSpPr>
        <p:spPr>
          <a:xfrm>
            <a:off x="1999281" y="1510045"/>
            <a:ext cx="1019271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Сферы, в которых педагог реализует содержание образовательной деятельности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 лет до 4 лет                - Сфера социальных отношений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4 лет до 5 лет                - Область формирования основ гражданственности и патриотизма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5 лет до 6 лет                - Сфера трудового воспитания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6 лет до 7 лет                - Область формирования основ безопасного поведения</a:t>
            </a:r>
          </a:p>
        </p:txBody>
      </p:sp>
      <p:sp>
        <p:nvSpPr>
          <p:cNvPr id="8" name="Правая фигурная скобка 7">
            <a:extLst>
              <a:ext uri="{FF2B5EF4-FFF2-40B4-BE49-F238E27FC236}">
                <a16:creationId xmlns="" xmlns:a16="http://schemas.microsoft.com/office/drawing/2014/main" id="{7CA0805C-8A0B-4574-9612-932A0E5A7160}"/>
              </a:ext>
            </a:extLst>
          </p:cNvPr>
          <p:cNvSpPr/>
          <p:nvPr/>
        </p:nvSpPr>
        <p:spPr>
          <a:xfrm>
            <a:off x="3781586" y="2145360"/>
            <a:ext cx="371959" cy="995901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425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F096905-807F-4B3E-8601-F37AAB182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7739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FC3FCD2-3A92-4D88-90D9-E519C7BF6701}"/>
              </a:ext>
            </a:extLst>
          </p:cNvPr>
          <p:cNvSpPr/>
          <p:nvPr/>
        </p:nvSpPr>
        <p:spPr>
          <a:xfrm>
            <a:off x="2278251" y="287739"/>
            <a:ext cx="79816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Совокупные задачи воспитания в рамках образовательной области «Социально-коммуникативное развитие»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DAE6035-E4B4-4404-9989-1346FAF2D5B4}"/>
              </a:ext>
            </a:extLst>
          </p:cNvPr>
          <p:cNvSpPr/>
          <p:nvPr/>
        </p:nvSpPr>
        <p:spPr>
          <a:xfrm>
            <a:off x="733586" y="1078721"/>
            <a:ext cx="110709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Приобщить детей к ценностям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«Родина», «Природа», «Семья», «Человек», «Жизнь», «Милосердие», «Добро», «Дружба», «Сотрудничество», «Труд»,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 именно: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ECAE6E9C-2C89-4D5E-BE3D-14ED662ECA19}"/>
              </a:ext>
            </a:extLst>
          </p:cNvPr>
          <p:cNvSpPr/>
          <p:nvPr/>
        </p:nvSpPr>
        <p:spPr>
          <a:xfrm>
            <a:off x="733586" y="1808147"/>
            <a:ext cx="10766156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уважение к своей семье, своему населенному пункту, родному краю, своей стране;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уважительное отношение к другим людям – детям, родителям, педагогам, соседям и другим взрослым, вне зависимости от их этнической и национальной принадлежности;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ценностное отношение к культурному наследию своего народа, к нравственным и культурным традициям России;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становлению целостной картины мира на основе представлений о добре и зле, красоте и уродстве, правде и лжи;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социальные чувства и навыки: способность к сопереживанию, общительность, дружелюбие, сотрудничество, умение соблюдать правила, активную личностную позицию;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условия, в которых ребенок сможет сделать нравственный, социально значимый поступок, приобретет опыт милосердия и заботы;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поддерживать трудовые усилия, привычки к доступному дошкольнику напряжению физических, умственных и нравственных сил для решения трудовой задачи;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способность бережно и уважительно относиться к результатам своего труда и труда других люде</a:t>
            </a:r>
          </a:p>
        </p:txBody>
      </p:sp>
    </p:spTree>
    <p:extLst>
      <p:ext uri="{BB962C8B-B14F-4D97-AF65-F5344CB8AC3E}">
        <p14:creationId xmlns:p14="http://schemas.microsoft.com/office/powerpoint/2010/main" val="268436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F096905-807F-4B3E-8601-F37AAB182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7739"/>
            <a:ext cx="12192000" cy="6858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9C4E1B4-2B8D-4841-930D-D8E4E177A1D3}"/>
              </a:ext>
            </a:extLst>
          </p:cNvPr>
          <p:cNvSpPr/>
          <p:nvPr/>
        </p:nvSpPr>
        <p:spPr>
          <a:xfrm>
            <a:off x="3264977" y="241821"/>
            <a:ext cx="7645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«Познавательное развитие»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A7DD386-A012-4706-8348-41C9B32F86A1}"/>
              </a:ext>
            </a:extLst>
          </p:cNvPr>
          <p:cNvSpPr/>
          <p:nvPr/>
        </p:nvSpPr>
        <p:spPr>
          <a:xfrm>
            <a:off x="1999281" y="1510045"/>
            <a:ext cx="8756543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Разделы, в которых педагог реализует содержание образовательной деятельности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 лет до 3 лет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 лет до 4 лет                Сенсорные эталоны и познавательные действия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4 лет до 5 лет                Математические представления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5 лет до 6 лет                Окружающий мир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6 лет до 7 лет                Природа</a:t>
            </a:r>
          </a:p>
        </p:txBody>
      </p:sp>
      <p:sp>
        <p:nvSpPr>
          <p:cNvPr id="8" name="Правая фигурная скобка 7">
            <a:extLst>
              <a:ext uri="{FF2B5EF4-FFF2-40B4-BE49-F238E27FC236}">
                <a16:creationId xmlns="" xmlns:a16="http://schemas.microsoft.com/office/drawing/2014/main" id="{7CA0805C-8A0B-4574-9612-932A0E5A7160}"/>
              </a:ext>
            </a:extLst>
          </p:cNvPr>
          <p:cNvSpPr/>
          <p:nvPr/>
        </p:nvSpPr>
        <p:spPr>
          <a:xfrm>
            <a:off x="3781586" y="2145360"/>
            <a:ext cx="325465" cy="109378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1211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2942</TotalTime>
  <Words>3702</Words>
  <Application>Microsoft Office PowerPoint</Application>
  <PresentationFormat>Произвольный</PresentationFormat>
  <Paragraphs>362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vcx</dc:creator>
  <cp:lastModifiedBy>User</cp:lastModifiedBy>
  <cp:revision>95</cp:revision>
  <dcterms:created xsi:type="dcterms:W3CDTF">2023-04-11T03:18:51Z</dcterms:created>
  <dcterms:modified xsi:type="dcterms:W3CDTF">2025-04-21T07:43:35Z</dcterms:modified>
</cp:coreProperties>
</file>